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6"/>
  </p:notesMasterIdLst>
  <p:sldIdLst>
    <p:sldId id="256" r:id="rId2"/>
    <p:sldId id="257" r:id="rId3"/>
    <p:sldId id="258" r:id="rId4"/>
    <p:sldId id="330" r:id="rId5"/>
    <p:sldId id="331" r:id="rId6"/>
    <p:sldId id="259" r:id="rId7"/>
    <p:sldId id="260" r:id="rId8"/>
    <p:sldId id="261" r:id="rId9"/>
    <p:sldId id="263" r:id="rId10"/>
    <p:sldId id="264" r:id="rId11"/>
    <p:sldId id="262" r:id="rId12"/>
    <p:sldId id="265" r:id="rId13"/>
    <p:sldId id="266" r:id="rId14"/>
    <p:sldId id="32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29"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2" d="100"/>
          <a:sy n="132" d="100"/>
        </p:scale>
        <p:origin x="-424"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notesMaster" Target="notesMasters/notes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23720170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Those with whom I’ve had the most communication - bold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COTS: common/commodity-off-the-shelf aka </a:t>
            </a:r>
            <a:r>
              <a:rPr lang="en" dirty="0" smtClean="0"/>
              <a:t>Commodity</a:t>
            </a:r>
            <a:r>
              <a:rPr lang="en-US" dirty="0" smtClean="0"/>
              <a:t>.</a:t>
            </a:r>
            <a:endParaRPr lang="en" dirty="0"/>
          </a:p>
          <a:p>
            <a:pPr lvl="0">
              <a:spcBef>
                <a:spcPts val="0"/>
              </a:spcBef>
              <a:buNone/>
            </a:pPr>
            <a:endParaRPr dirty="0"/>
          </a:p>
          <a:p>
            <a:pPr lvl="0" rtl="0">
              <a:spcBef>
                <a:spcPts val="0"/>
              </a:spcBef>
              <a:buNone/>
            </a:pPr>
            <a:r>
              <a:rPr lang="en" dirty="0"/>
              <a:t>The irony of the name “Spark” is not lost upon us.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This should be in RED for “Redacted” but it was starting to give me a headache.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We’ll look at some excerpts from Detailed Timeline </a:t>
            </a:r>
          </a:p>
          <a:p>
            <a:pPr lvl="0" rtl="0">
              <a:spcBef>
                <a:spcPts val="0"/>
              </a:spcBef>
              <a:buNone/>
            </a:pPr>
            <a:r>
              <a:rPr lang="en"/>
              <a:t>Roughly 2-hour attempt to get dinner in Downtown Berkeley on a Friday night. Without Reservations.</a:t>
            </a:r>
          </a:p>
          <a:p>
            <a:pPr lvl="0" rtl="0">
              <a:spcBef>
                <a:spcPts val="0"/>
              </a:spcBef>
              <a:buClr>
                <a:schemeClr val="dk1"/>
              </a:buClr>
              <a:buSzPct val="100000"/>
              <a:buFont typeface="Arial"/>
              <a:buNone/>
            </a:pPr>
            <a:r>
              <a:rPr lang="en" b="1">
                <a:solidFill>
                  <a:schemeClr val="dk1"/>
                </a:solidFill>
              </a:rPr>
              <a:t>[events]</a:t>
            </a:r>
            <a:r>
              <a:rPr lang="en">
                <a:solidFill>
                  <a:schemeClr val="dk1"/>
                </a:solidFill>
              </a:rPr>
              <a:t> are those I was unaware of until “next slide”</a:t>
            </a:r>
          </a:p>
          <a:p>
            <a:pPr lvl="0" rtl="0">
              <a:spcBef>
                <a:spcPts val="0"/>
              </a:spcBef>
              <a:buClr>
                <a:schemeClr val="dk1"/>
              </a:buClr>
              <a:buSzPct val="100000"/>
              <a:buFont typeface="Arial"/>
              <a:buNone/>
            </a:pPr>
            <a:r>
              <a:rPr lang="en"/>
              <a:t>There is some ex post facto significance to the timing of my exit that we’ll talk about.</a:t>
            </a:r>
          </a:p>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10000"/>
              <a:buFont typeface="Arial"/>
              <a:buNone/>
            </a:pPr>
            <a:r>
              <a:rPr lang="en">
                <a:solidFill>
                  <a:schemeClr val="dk1"/>
                </a:solidFill>
              </a:rPr>
              <a:t>Thank you Google for conveniently saving an early title for this particular event status page.</a:t>
            </a:r>
          </a:p>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Pretty bad.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Even the open-access </a:t>
            </a:r>
            <a:r>
              <a:rPr lang="en">
                <a:solidFill>
                  <a:schemeClr val="dk1"/>
                </a:solidFill>
              </a:rPr>
              <a:t>“CalVisitor” </a:t>
            </a:r>
            <a:r>
              <a:rPr lang="en"/>
              <a:t>Guest Network didn’t work due to unavailability of a blacklist of MAC addresses.</a:t>
            </a:r>
          </a:p>
          <a:p>
            <a:pPr lvl="0" rtl="0">
              <a:spcBef>
                <a:spcPts val="0"/>
              </a:spcBef>
              <a:buNone/>
            </a:pPr>
            <a:r>
              <a:rPr lang="en"/>
              <a:t>There was a non-production authentication gateway elsewhere on Campus that had been put up for demo purposes, but few remembered it was still up and fewer services were pointing at it anymore.  We have off-site replicas of the authentication gateways, but those were only activated via DNS updates in the event of a larger-scale/longer-term campus emergency.  This event may change that.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Could post to Reddit/Twitter/Facebook, but not submit homework. Students Rejoice?</a:t>
            </a:r>
          </a:p>
          <a:p>
            <a:pPr lvl="0" rtl="0">
              <a:spcBef>
                <a:spcPts val="0"/>
              </a:spcBef>
              <a:buNone/>
            </a:pPr>
            <a:endParaRPr/>
          </a:p>
          <a:p>
            <a:pPr lvl="0" rtl="0">
              <a:spcBef>
                <a:spcPts val="0"/>
              </a:spcBef>
              <a:buNone/>
            </a:pPr>
            <a:r>
              <a:rPr lang="en"/>
              <a:t>ResHall wired networks worked. EECS Wired/WiFi worked.</a:t>
            </a:r>
          </a:p>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That is the image Jenkins pops up when … “Displeased”.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Was already past the Ballmer Peak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It was around 90F when we entered. Reportedly, when FD arrived, it was around 120F, and not everything had turned off.  Can go to backup slide for explanations of repercussions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Fire Marshal had to pore over the Fire Alarm Control Unit carefully to find the smoke sensors that triggered first - the FM-200 discharge itself set off the rest of the smoke sensors, so all of them were lit up in the panel, not just the 2 that activated the fire suppression and EPO.</a:t>
            </a:r>
          </a:p>
          <a:p>
            <a:pPr lvl="0">
              <a:spcBef>
                <a:spcPts val="0"/>
              </a:spcBef>
              <a:buNone/>
            </a:pPr>
            <a:endParaRPr>
              <a:solidFill>
                <a:schemeClr val="dk1"/>
              </a:solidFill>
            </a:endParaRPr>
          </a:p>
          <a:p>
            <a:pPr lvl="0">
              <a:spcBef>
                <a:spcPts val="0"/>
              </a:spcBef>
              <a:buClr>
                <a:schemeClr val="dk1"/>
              </a:buClr>
              <a:buSzPct val="100000"/>
              <a:buFont typeface="Arial"/>
              <a:buNone/>
            </a:pPr>
            <a:r>
              <a:rPr lang="en">
                <a:solidFill>
                  <a:schemeClr val="dk1"/>
                </a:solidFill>
              </a:rPr>
              <a:t>FM-200 system so effective, Local FD and our Fire marshal couldn’t find any residual smoke or flames anywhere - they thought that it could have been a false alarm despite two separate smoke detectors going off.</a:t>
            </a:r>
          </a:p>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Thoughts included “Will I still have a job?” “I should have looked harder at jobs in Chicago” and “I always wanted to build custom bespoke furniture”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These next three slides described details of the initial investigation conducted by on-site staff that evening.</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rtl="0">
              <a:spcBef>
                <a:spcPts val="0"/>
              </a:spcBef>
              <a:buNone/>
            </a:pPr>
            <a:r>
              <a:rPr lang="en"/>
              <a:t>Further details re initial investigation. Also, nothing like calling up an Assistant Dean just before midnight</a:t>
            </a:r>
          </a:p>
          <a:p>
            <a:pPr lvl="0" rt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Shape 2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Have spoken with a few groups that reported that their stuff remained on until later Manual EPO activation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Of course we contacted the manufacturer - duh.</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Shape 3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1" name="Shape 3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3" name="Shape 3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9" name="Shape 3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Also, when the Department Chair reaches out to you personally to try to untangle this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“TL;DR” Too Long, Didn’t Read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8" name="Shape 3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REPLACE WITH  “equipment replaced” with no further comment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6" name="Shape 3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2" name="Shape 3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No NTSB/FAA/CPSC/OSHA … should there be?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8" name="Shape 3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So, you may have noticed a number of slides have been </a:t>
            </a:r>
            <a:r>
              <a:rPr lang="en" b="1">
                <a:solidFill>
                  <a:srgbClr val="FF0000"/>
                </a:solidFill>
              </a:rPr>
              <a:t>[REDACTED]</a:t>
            </a:r>
            <a:r>
              <a:rPr lang="en">
                <a:solidFill>
                  <a:schemeClr val="dk1"/>
                </a:solidFill>
              </a:rPr>
              <a:t>.  </a:t>
            </a:r>
          </a:p>
          <a:p>
            <a:pPr lvl="0" rtl="0">
              <a:spcBef>
                <a:spcPts val="0"/>
              </a:spcBef>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There was discussion re whether I can disclose which generic commodity components we used - I mean, “Everybody” uses Intel CPUs.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0" name="Shape 3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6" name="Shape 3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2" name="Shape 4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From our Student Newspaper, the Daily Cal.  We even got mention (a few months later) in a UL whitepaper: </a:t>
            </a:r>
            <a:r>
              <a:rPr lang="en">
                <a:solidFill>
                  <a:schemeClr val="dk1"/>
                </a:solidFill>
              </a:rPr>
              <a:t>http://library.ul.com/?document=nfpa-75-and-fire-protection-and-suppression-in-data-centers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8" name="Shape 4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4" name="Shape 4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0" name="Shape 4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6" name="Shape 4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 couldn’t find a dumpster fire emoji nor a tirefire emoji :(</a:t>
            </a:r>
          </a:p>
          <a:p>
            <a:pPr lvl="0" rtl="0">
              <a:spcBef>
                <a:spcPts val="0"/>
              </a:spcBef>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1" name="Shape 4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7" name="Shape 4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3" name="Shape 4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9" name="Shape 4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ODP - Ozone Depletion Potential</a:t>
            </a:r>
          </a:p>
          <a:p>
            <a:pPr lvl="0" rtl="0">
              <a:spcBef>
                <a:spcPts val="0"/>
              </a:spcBef>
              <a:buNone/>
            </a:pPr>
            <a:r>
              <a:rPr lang="en"/>
              <a:t>Provided for implementation of earlier 1985 Vienna Convention</a:t>
            </a:r>
          </a:p>
          <a:p>
            <a:pPr lvl="0" rtl="0">
              <a:spcBef>
                <a:spcPts val="0"/>
              </a:spcBef>
              <a:buClr>
                <a:schemeClr val="dk1"/>
              </a:buClr>
              <a:buSzPct val="100000"/>
              <a:buFont typeface="Arial"/>
              <a:buNone/>
            </a:pPr>
            <a:r>
              <a:rPr lang="en">
                <a:solidFill>
                  <a:schemeClr val="dk1"/>
                </a:solidFill>
              </a:rPr>
              <a:t>Different from Int’l Commercial Air Travel related “Montreal Convention” of 1999.</a:t>
            </a:r>
          </a:p>
          <a:p>
            <a:pPr lvl="0" rtl="0">
              <a:spcBef>
                <a:spcPts val="0"/>
              </a:spcBef>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5" name="Shape 4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I can tell you things like “Our systems use Intel x86 CPUs, or Samsung or Intel SSDs, or Samsung or Micron RAM, or Hitachi or Seagate HDDs” but not things like “Who manufactures our systems,” or “Who we bought them from.” I mean, people like me don’t even get to know the details of the settlement aside from the confidentiality clauses.</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3" name="Shape 4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9" name="Shape 4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7" name="Shape 4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Mostly. A semi-informed staff member in Campus IT posted mostly incorrect information on a public mailing list 3 months after the event.  We couldn’t comment due to ongoing investigations and settlement negotiations.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amplab.cs.berkeley.ed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park.apache.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ystemstatus.berkeley.edu/2015/09/18/unscheduled-outage-campus-network-3/"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hyperlink" Target="http://systemstatus.berkeley.edu/" TargetMode="External"/><Relationship Id="rId4" Type="http://schemas.openxmlformats.org/officeDocument/2006/relationships/hyperlink" Target="http://emergency.berkeley.edu/" TargetMode="External"/><Relationship Id="rId5" Type="http://schemas.openxmlformats.org/officeDocument/2006/relationships/hyperlink" Target="https://warnme.berkeley.edu/" TargetMode="External"/><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hyperlink" Target="https://amplab.cs.berkeley.edu/jenkins/" TargetMode="External"/><Relationship Id="rId4" Type="http://schemas.openxmlformats.org/officeDocument/2006/relationships/hyperlink" Target="https://spark.apache.org/" TargetMode="External"/><Relationship Id="rId5" Type="http://schemas.openxmlformats.org/officeDocument/2006/relationships/hyperlink" Target="http://alluxio.org/" TargetMode="External"/><Relationship Id="rId6"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hyperlink" Target="http://library.ul.com/?document=nfpa-75-and-fire-protection-and-suppression-in-data-centers" TargetMode="External"/><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71.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3.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hyperlink" Target="http://www.govtech.com/state/Fire-in-your-Data-Center-No-Power-No-Access-Now-What.html" TargetMode="External"/><Relationship Id="rId4" Type="http://schemas.openxmlformats.org/officeDocument/2006/relationships/hyperlink" Target="http://www.datacenterknowledge.com/archives/2014/04/20/data-center-fire-leads-outage-samsung-devices/" TargetMode="External"/><Relationship Id="rId5" Type="http://schemas.openxmlformats.org/officeDocument/2006/relationships/hyperlink" Target="http://www.datacenterknowledge.com/archives/2007/11/13/additional-details-on-rackspace-outages/" TargetMode="External"/><Relationship Id="rId6" Type="http://schemas.openxmlformats.org/officeDocument/2006/relationships/hyperlink" Target="http://www.bizjournals.com/seattle/blog/techflash/2009/11/fire_to_cost_fisher_nearly_10m_but_insurance_covering_big_chunk.html" TargetMode="External"/><Relationship Id="rId7" Type="http://schemas.openxmlformats.org/officeDocument/2006/relationships/hyperlink" Target="http://wjla.com/news/local/loudoun-county-firefighters-battle-2-alarm-blaze-in-under-construction-building-110432" TargetMode="External"/><Relationship Id="rId8" Type="http://schemas.openxmlformats.org/officeDocument/2006/relationships/hyperlink" Target="https://status.cloud.google.com/incident/compute/15056%235719570367119360" TargetMode="External"/><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0" y="1248075"/>
            <a:ext cx="8520600" cy="1015800"/>
          </a:xfrm>
          <a:prstGeom prst="rect">
            <a:avLst/>
          </a:prstGeom>
        </p:spPr>
        <p:txBody>
          <a:bodyPr lIns="91425" tIns="91425" rIns="91425" bIns="91425" anchor="b" anchorCtr="0">
            <a:noAutofit/>
          </a:bodyPr>
          <a:lstStyle/>
          <a:p>
            <a:pPr lvl="0" rtl="0">
              <a:spcBef>
                <a:spcPts val="0"/>
              </a:spcBef>
              <a:buNone/>
            </a:pPr>
            <a:r>
              <a:rPr lang="en"/>
              <a:t>Catch Fire and Halt</a:t>
            </a:r>
          </a:p>
        </p:txBody>
      </p:sp>
      <p:sp>
        <p:nvSpPr>
          <p:cNvPr id="55" name="Shape 55"/>
          <p:cNvSpPr txBox="1">
            <a:spLocks noGrp="1"/>
          </p:cNvSpPr>
          <p:nvPr>
            <p:ph type="subTitle" idx="1"/>
          </p:nvPr>
        </p:nvSpPr>
        <p:spPr>
          <a:xfrm>
            <a:off x="311700" y="2300725"/>
            <a:ext cx="8520600" cy="792600"/>
          </a:xfrm>
          <a:prstGeom prst="rect">
            <a:avLst/>
          </a:prstGeom>
        </p:spPr>
        <p:txBody>
          <a:bodyPr lIns="91425" tIns="91425" rIns="91425" bIns="91425" anchor="t" anchorCtr="0">
            <a:noAutofit/>
          </a:bodyPr>
          <a:lstStyle/>
          <a:p>
            <a:pPr lvl="0" rtl="0">
              <a:spcBef>
                <a:spcPts val="0"/>
              </a:spcBef>
              <a:buNone/>
            </a:pPr>
            <a:r>
              <a:rPr lang="en" sz="3000"/>
              <a:t>Fire in the Datacenter</a:t>
            </a:r>
          </a:p>
        </p:txBody>
      </p:sp>
      <p:sp>
        <p:nvSpPr>
          <p:cNvPr id="56" name="Shape 56"/>
          <p:cNvSpPr txBox="1"/>
          <p:nvPr/>
        </p:nvSpPr>
        <p:spPr>
          <a:xfrm>
            <a:off x="2281350" y="3190275"/>
            <a:ext cx="4581300" cy="629700"/>
          </a:xfrm>
          <a:prstGeom prst="rect">
            <a:avLst/>
          </a:prstGeom>
          <a:noFill/>
          <a:ln>
            <a:noFill/>
          </a:ln>
        </p:spPr>
        <p:txBody>
          <a:bodyPr lIns="91425" tIns="91425" rIns="91425" bIns="91425" anchor="t" anchorCtr="0">
            <a:noAutofit/>
          </a:bodyPr>
          <a:lstStyle/>
          <a:p>
            <a:pPr lvl="0" algn="ctr" rtl="0">
              <a:spcBef>
                <a:spcPts val="0"/>
              </a:spcBef>
              <a:buNone/>
            </a:pPr>
            <a:r>
              <a:rPr lang="en" sz="1600"/>
              <a:t>Jon Kuroda - UC Berkeley EECS Research</a:t>
            </a:r>
          </a:p>
          <a:p>
            <a:pPr lvl="0" algn="ctr" rtl="0">
              <a:spcBef>
                <a:spcPts val="0"/>
              </a:spcBef>
              <a:buNone/>
            </a:pPr>
            <a:r>
              <a:rPr lang="en" sz="1600"/>
              <a:t>jkuroda@eecs.berkeley.edu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268390"/>
            <a:ext cx="8520600" cy="572700"/>
          </a:xfrm>
          <a:prstGeom prst="rect">
            <a:avLst/>
          </a:prstGeom>
        </p:spPr>
        <p:txBody>
          <a:bodyPr lIns="91425" tIns="91425" rIns="91425" bIns="91425" anchor="t" anchorCtr="0">
            <a:noAutofit/>
          </a:bodyPr>
          <a:lstStyle/>
          <a:p>
            <a:pPr lvl="0" algn="ctr" rtl="0">
              <a:spcBef>
                <a:spcPts val="0"/>
              </a:spcBef>
              <a:buNone/>
            </a:pPr>
            <a:r>
              <a:rPr lang="en" b="1"/>
              <a:t>A System Caught Fire? Wat?</a:t>
            </a:r>
          </a:p>
        </p:txBody>
      </p:sp>
      <p:sp>
        <p:nvSpPr>
          <p:cNvPr id="107" name="Shape 107"/>
          <p:cNvSpPr txBox="1">
            <a:spLocks noGrp="1"/>
          </p:cNvSpPr>
          <p:nvPr>
            <p:ph type="body" idx="1"/>
          </p:nvPr>
        </p:nvSpPr>
        <p:spPr>
          <a:xfrm>
            <a:off x="311700" y="975840"/>
            <a:ext cx="8520600" cy="3416400"/>
          </a:xfrm>
          <a:prstGeom prst="rect">
            <a:avLst/>
          </a:prstGeom>
        </p:spPr>
        <p:txBody>
          <a:bodyPr lIns="91425" tIns="91425" rIns="91425" bIns="91425" anchor="t" anchorCtr="0">
            <a:noAutofit/>
          </a:bodyPr>
          <a:lstStyle/>
          <a:p>
            <a:pPr marL="457200" lvl="0" indent="-381000" rtl="0">
              <a:lnSpc>
                <a:spcPct val="90000"/>
              </a:lnSpc>
              <a:spcBef>
                <a:spcPts val="0"/>
              </a:spcBef>
              <a:buSzPct val="100000"/>
              <a:buChar char="●"/>
            </a:pPr>
            <a:r>
              <a:rPr lang="en" sz="2400" dirty="0"/>
              <a:t>One of my </a:t>
            </a:r>
            <a:r>
              <a:rPr lang="en" sz="2400" u="sng" dirty="0">
                <a:solidFill>
                  <a:schemeClr val="hlink"/>
                </a:solidFill>
                <a:hlinkClick r:id="rId3"/>
              </a:rPr>
              <a:t>research group</a:t>
            </a:r>
            <a:r>
              <a:rPr lang="en" sz="2400" dirty="0"/>
              <a:t>’s systems caught fire</a:t>
            </a:r>
          </a:p>
          <a:p>
            <a:pPr marL="914400" lvl="1" indent="-381000" rtl="0">
              <a:lnSpc>
                <a:spcPct val="90000"/>
              </a:lnSpc>
              <a:spcBef>
                <a:spcPts val="0"/>
              </a:spcBef>
              <a:buSzPct val="100000"/>
              <a:buChar char="○"/>
            </a:pPr>
            <a:r>
              <a:rPr lang="en" sz="2400" dirty="0"/>
              <a:t>First public acknowledgement at USENIX LISA16</a:t>
            </a:r>
          </a:p>
          <a:p>
            <a:pPr marL="914400" lvl="1" indent="-381000" rtl="0">
              <a:lnSpc>
                <a:spcPct val="90000"/>
              </a:lnSpc>
              <a:spcBef>
                <a:spcPts val="0"/>
              </a:spcBef>
              <a:buSzPct val="100000"/>
              <a:buChar char="○"/>
            </a:pPr>
            <a:r>
              <a:rPr lang="en" sz="2400" dirty="0"/>
              <a:t>But it’s been a semi-open secret on campus a while.</a:t>
            </a:r>
          </a:p>
          <a:p>
            <a:pPr marL="457200" lvl="0" indent="-381000" rtl="0">
              <a:lnSpc>
                <a:spcPct val="90000"/>
              </a:lnSpc>
              <a:spcBef>
                <a:spcPts val="0"/>
              </a:spcBef>
              <a:buSzPct val="100000"/>
              <a:buChar char="●"/>
            </a:pPr>
            <a:r>
              <a:rPr lang="en" sz="2400" dirty="0"/>
              <a:t>Those in the know have (mostly) been </a:t>
            </a:r>
            <a:r>
              <a:rPr lang="en" sz="2400" b="1" dirty="0"/>
              <a:t>very </a:t>
            </a:r>
            <a:r>
              <a:rPr lang="en" sz="2400" dirty="0"/>
              <a:t>good re: this.</a:t>
            </a:r>
          </a:p>
          <a:p>
            <a:pPr marL="457200" lvl="0" indent="-381000" rtl="0">
              <a:lnSpc>
                <a:spcPct val="90000"/>
              </a:lnSpc>
              <a:spcBef>
                <a:spcPts val="0"/>
              </a:spcBef>
              <a:buSzPct val="100000"/>
              <a:buChar char="●"/>
            </a:pPr>
            <a:r>
              <a:rPr lang="en" sz="2400" dirty="0"/>
              <a:t>That said, it’s been a sensitive topic the past year or so</a:t>
            </a:r>
          </a:p>
          <a:p>
            <a:pPr marL="457200" lvl="0" indent="-381000" rtl="0">
              <a:lnSpc>
                <a:spcPct val="90000"/>
              </a:lnSpc>
              <a:spcBef>
                <a:spcPts val="0"/>
              </a:spcBef>
              <a:buSzPct val="100000"/>
              <a:buChar char="●"/>
            </a:pPr>
            <a:r>
              <a:rPr lang="en" sz="2400" b="1" dirty="0"/>
              <a:t>Everybody </a:t>
            </a:r>
            <a:r>
              <a:rPr lang="en" sz="2400" dirty="0"/>
              <a:t>learned something from this event.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268390"/>
            <a:ext cx="8520600" cy="572700"/>
          </a:xfrm>
          <a:prstGeom prst="rect">
            <a:avLst/>
          </a:prstGeom>
        </p:spPr>
        <p:txBody>
          <a:bodyPr lIns="91425" tIns="91425" rIns="91425" bIns="91425" anchor="t" anchorCtr="0">
            <a:noAutofit/>
          </a:bodyPr>
          <a:lstStyle/>
          <a:p>
            <a:pPr lvl="0" algn="ctr" rtl="0">
              <a:spcBef>
                <a:spcPts val="0"/>
              </a:spcBef>
              <a:buNone/>
            </a:pPr>
            <a:r>
              <a:rPr lang="en" b="1"/>
              <a:t>Extensive post-event communication with ...</a:t>
            </a:r>
          </a:p>
        </p:txBody>
      </p:sp>
      <p:sp>
        <p:nvSpPr>
          <p:cNvPr id="95" name="Shape 95"/>
          <p:cNvSpPr txBox="1">
            <a:spLocks noGrp="1"/>
          </p:cNvSpPr>
          <p:nvPr>
            <p:ph type="body" idx="1"/>
          </p:nvPr>
        </p:nvSpPr>
        <p:spPr>
          <a:xfrm>
            <a:off x="455425" y="975840"/>
            <a:ext cx="8264400" cy="3416400"/>
          </a:xfrm>
          <a:prstGeom prst="rect">
            <a:avLst/>
          </a:prstGeom>
        </p:spPr>
        <p:txBody>
          <a:bodyPr lIns="91425" tIns="91425" rIns="91425" bIns="91425" anchor="t" anchorCtr="0">
            <a:noAutofit/>
          </a:bodyPr>
          <a:lstStyle/>
          <a:p>
            <a:pPr lvl="0" algn="ctr" rtl="0">
              <a:spcBef>
                <a:spcPts val="0"/>
              </a:spcBef>
              <a:spcAft>
                <a:spcPts val="0"/>
              </a:spcAft>
              <a:buNone/>
            </a:pPr>
            <a:r>
              <a:rPr lang="en" sz="2400" b="1"/>
              <a:t>Manufacturer, System Integrators</a:t>
            </a:r>
          </a:p>
          <a:p>
            <a:pPr lvl="0" algn="ctr" rtl="0">
              <a:spcBef>
                <a:spcPts val="0"/>
              </a:spcBef>
              <a:spcAft>
                <a:spcPts val="0"/>
              </a:spcAft>
              <a:buNone/>
            </a:pPr>
            <a:r>
              <a:rPr lang="en" sz="2400" b="1"/>
              <a:t>Campus Fire Marshal</a:t>
            </a:r>
            <a:r>
              <a:rPr lang="en" sz="2400"/>
              <a:t>, </a:t>
            </a:r>
            <a:r>
              <a:rPr lang="en" sz="2400" b="1"/>
              <a:t>Campus Risk Services</a:t>
            </a:r>
            <a:r>
              <a:rPr lang="en" sz="2400"/>
              <a:t>,</a:t>
            </a:r>
          </a:p>
          <a:p>
            <a:pPr lvl="0" algn="ctr" rtl="0">
              <a:spcBef>
                <a:spcPts val="0"/>
              </a:spcBef>
              <a:spcAft>
                <a:spcPts val="0"/>
              </a:spcAft>
              <a:buNone/>
            </a:pPr>
            <a:r>
              <a:rPr lang="en" sz="2400"/>
              <a:t>Environmental Health and Safety, </a:t>
            </a:r>
          </a:p>
          <a:p>
            <a:pPr lvl="0" algn="ctr" rtl="0">
              <a:spcBef>
                <a:spcPts val="0"/>
              </a:spcBef>
              <a:spcAft>
                <a:spcPts val="0"/>
              </a:spcAft>
              <a:buNone/>
            </a:pPr>
            <a:r>
              <a:rPr lang="en" sz="2400"/>
              <a:t>Insurance and Forensics Investigators,</a:t>
            </a:r>
          </a:p>
          <a:p>
            <a:pPr lvl="0" algn="ctr" rtl="0">
              <a:spcBef>
                <a:spcPts val="0"/>
              </a:spcBef>
              <a:buNone/>
            </a:pPr>
            <a:r>
              <a:rPr lang="en" sz="2400" b="1"/>
              <a:t>UC Legal Counsel,</a:t>
            </a:r>
            <a:r>
              <a:rPr lang="en" sz="2400"/>
              <a:t> </a:t>
            </a:r>
            <a:r>
              <a:rPr lang="en" sz="2400" b="1"/>
              <a:t>Outside Counsel</a:t>
            </a:r>
            <a:r>
              <a:rPr lang="en" sz="2400"/>
              <a:t> </a:t>
            </a:r>
          </a:p>
          <a:p>
            <a:pPr lvl="0" algn="ctr" rtl="0">
              <a:spcBef>
                <a:spcPts val="0"/>
              </a:spcBef>
              <a:buNone/>
            </a:pPr>
            <a:r>
              <a:rPr lang="en" sz="2400"/>
              <a:t>Many separate Post-mortem/retrospectives/investigations</a:t>
            </a:r>
          </a:p>
          <a:p>
            <a:pPr lvl="0" algn="ctr" rtl="0">
              <a:spcBef>
                <a:spcPts val="0"/>
              </a:spcBef>
              <a:buNone/>
            </a:pPr>
            <a:r>
              <a:rPr lang="en" sz="3000" b="1"/>
              <a:t>So. Much. E-Mail.</a:t>
            </a:r>
          </a:p>
          <a:p>
            <a:pPr lvl="0" algn="ctr" rtl="0">
              <a:spcBef>
                <a:spcPts val="0"/>
              </a:spcBef>
              <a:buNone/>
            </a:pP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268390"/>
            <a:ext cx="8520600" cy="572700"/>
          </a:xfrm>
          <a:prstGeom prst="rect">
            <a:avLst/>
          </a:prstGeom>
        </p:spPr>
        <p:txBody>
          <a:bodyPr lIns="91425" tIns="91425" rIns="91425" bIns="91425" anchor="t" anchorCtr="0">
            <a:noAutofit/>
          </a:bodyPr>
          <a:lstStyle/>
          <a:p>
            <a:pPr lvl="0" algn="ctr" rtl="0">
              <a:spcBef>
                <a:spcPts val="0"/>
              </a:spcBef>
              <a:buNone/>
            </a:pPr>
            <a:r>
              <a:rPr lang="en" b="1"/>
              <a:t>The System that caught fire</a:t>
            </a:r>
          </a:p>
        </p:txBody>
      </p:sp>
      <p:sp>
        <p:nvSpPr>
          <p:cNvPr id="113" name="Shape 113"/>
          <p:cNvSpPr txBox="1">
            <a:spLocks noGrp="1"/>
          </p:cNvSpPr>
          <p:nvPr>
            <p:ph type="body" idx="1"/>
          </p:nvPr>
        </p:nvSpPr>
        <p:spPr>
          <a:xfrm>
            <a:off x="311700" y="975840"/>
            <a:ext cx="8520600" cy="3416400"/>
          </a:xfrm>
          <a:prstGeom prst="rect">
            <a:avLst/>
          </a:prstGeom>
        </p:spPr>
        <p:txBody>
          <a:bodyPr lIns="91425" tIns="91425" rIns="91425" bIns="91425" anchor="t" anchorCtr="0">
            <a:noAutofit/>
          </a:bodyPr>
          <a:lstStyle/>
          <a:p>
            <a:pPr marL="457200" lvl="0" indent="-368300" rtl="0">
              <a:lnSpc>
                <a:spcPct val="80000"/>
              </a:lnSpc>
              <a:spcBef>
                <a:spcPts val="0"/>
              </a:spcBef>
              <a:buSzPct val="100000"/>
              <a:buChar char="●"/>
            </a:pPr>
            <a:r>
              <a:rPr lang="en" sz="2200" dirty="0"/>
              <a:t>COTS 2U x86 server, reputable vendors, delivered Q4 2012</a:t>
            </a:r>
          </a:p>
          <a:p>
            <a:pPr marL="914400" lvl="1" indent="-228600" rtl="0">
              <a:lnSpc>
                <a:spcPct val="80000"/>
              </a:lnSpc>
              <a:spcBef>
                <a:spcPts val="0"/>
              </a:spcBef>
              <a:buClr>
                <a:srgbClr val="434343"/>
              </a:buClr>
              <a:buChar char="○"/>
            </a:pPr>
            <a:r>
              <a:rPr lang="en" dirty="0">
                <a:solidFill>
                  <a:srgbClr val="434343"/>
                </a:solidFill>
              </a:rPr>
              <a:t>Intel Sandy Bridge-EP CPUs, Samsung DDR3 RAM, Intel/Samsung SSDs, Seagate HDDs</a:t>
            </a:r>
          </a:p>
          <a:p>
            <a:pPr marL="914400" lvl="1" indent="-228600" rtl="0">
              <a:lnSpc>
                <a:spcPct val="80000"/>
              </a:lnSpc>
              <a:spcBef>
                <a:spcPts val="0"/>
              </a:spcBef>
              <a:buChar char="○"/>
            </a:pPr>
            <a:r>
              <a:rPr lang="en" dirty="0"/>
              <a:t>100% Commodity Components from Reputable Vendors</a:t>
            </a:r>
          </a:p>
          <a:p>
            <a:pPr marL="914400" lvl="1" indent="-228600" rtl="0">
              <a:lnSpc>
                <a:spcPct val="80000"/>
              </a:lnSpc>
              <a:spcBef>
                <a:spcPts val="0"/>
              </a:spcBef>
              <a:buChar char="○"/>
            </a:pPr>
            <a:r>
              <a:rPr lang="en" dirty="0"/>
              <a:t>Moved from EECS Dept to Campus Datacenter Q3 2014 along with 9 others</a:t>
            </a:r>
          </a:p>
          <a:p>
            <a:pPr marL="914400" lvl="1" indent="-228600" rtl="0">
              <a:lnSpc>
                <a:spcPct val="80000"/>
              </a:lnSpc>
              <a:spcBef>
                <a:spcPts val="0"/>
              </a:spcBef>
              <a:buChar char="○"/>
            </a:pPr>
            <a:r>
              <a:rPr lang="en" dirty="0"/>
              <a:t>Recently reconfigured (that afternoon) to a low-memory config for a researcher request</a:t>
            </a:r>
          </a:p>
          <a:p>
            <a:pPr marL="914400" lvl="1" indent="-228600" rtl="0">
              <a:lnSpc>
                <a:spcPct val="80000"/>
              </a:lnSpc>
              <a:spcBef>
                <a:spcPts val="0"/>
              </a:spcBef>
              <a:buChar char="○"/>
            </a:pPr>
            <a:r>
              <a:rPr lang="en" dirty="0"/>
              <a:t>To be returned later to a high memory config for use in a </a:t>
            </a:r>
            <a:r>
              <a:rPr lang="en" u="sng" dirty="0">
                <a:solidFill>
                  <a:schemeClr val="hlink"/>
                </a:solidFill>
                <a:hlinkClick r:id="rId3"/>
              </a:rPr>
              <a:t>Spark</a:t>
            </a:r>
            <a:r>
              <a:rPr lang="en" dirty="0"/>
              <a:t> / HDFS cluster</a:t>
            </a:r>
          </a:p>
          <a:p>
            <a:pPr marL="914400" lvl="1" indent="-228600" rtl="0">
              <a:lnSpc>
                <a:spcPct val="80000"/>
              </a:lnSpc>
              <a:spcBef>
                <a:spcPts val="0"/>
              </a:spcBef>
              <a:buChar char="○"/>
            </a:pPr>
            <a:r>
              <a:rPr lang="en" dirty="0"/>
              <a:t>1 of 3 (now 4) racks used by our group - 2 devoted to separate </a:t>
            </a:r>
            <a:r>
              <a:rPr lang="en-US" dirty="0" smtClean="0"/>
              <a:t>uninvolved </a:t>
            </a:r>
            <a:r>
              <a:rPr lang="en" dirty="0" smtClean="0"/>
              <a:t>Genomics </a:t>
            </a:r>
            <a:r>
              <a:rPr lang="en" dirty="0"/>
              <a:t>Cluster </a:t>
            </a:r>
          </a:p>
          <a:p>
            <a:pPr marL="457200" lvl="0" indent="-368300" rtl="0">
              <a:lnSpc>
                <a:spcPct val="80000"/>
              </a:lnSpc>
              <a:spcBef>
                <a:spcPts val="0"/>
              </a:spcBef>
              <a:buSzPct val="100000"/>
              <a:buChar char="●"/>
            </a:pPr>
            <a:r>
              <a:rPr lang="en" sz="2200" dirty="0"/>
              <a:t>Part of a larger order of 30 systems</a:t>
            </a:r>
          </a:p>
          <a:p>
            <a:pPr marL="914400" lvl="1" indent="-228600" rtl="0">
              <a:lnSpc>
                <a:spcPct val="80000"/>
              </a:lnSpc>
              <a:spcBef>
                <a:spcPts val="0"/>
              </a:spcBef>
              <a:buChar char="○"/>
            </a:pPr>
            <a:r>
              <a:rPr lang="en" dirty="0"/>
              <a:t>~90% of our local compute capability.</a:t>
            </a:r>
          </a:p>
          <a:p>
            <a:pPr lvl="0" rtl="0">
              <a:lnSpc>
                <a:spcPct val="80000"/>
              </a:lnSpc>
              <a:spcBef>
                <a:spcPts val="0"/>
              </a:spcBef>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268390"/>
            <a:ext cx="8520600" cy="572700"/>
          </a:xfrm>
          <a:prstGeom prst="rect">
            <a:avLst/>
          </a:prstGeom>
        </p:spPr>
        <p:txBody>
          <a:bodyPr lIns="91425" tIns="91425" rIns="91425" bIns="91425" anchor="t" anchorCtr="0">
            <a:noAutofit/>
          </a:bodyPr>
          <a:lstStyle/>
          <a:p>
            <a:pPr lvl="0" algn="ctr" rtl="0">
              <a:spcBef>
                <a:spcPts val="0"/>
              </a:spcBef>
              <a:buNone/>
            </a:pPr>
            <a:r>
              <a:rPr lang="en" b="1"/>
              <a:t>How Does a Modern Server System Catch Fire?</a:t>
            </a:r>
          </a:p>
        </p:txBody>
      </p:sp>
      <p:sp>
        <p:nvSpPr>
          <p:cNvPr id="119" name="Shape 119"/>
          <p:cNvSpPr txBox="1">
            <a:spLocks noGrp="1"/>
          </p:cNvSpPr>
          <p:nvPr>
            <p:ph type="body" idx="1"/>
          </p:nvPr>
        </p:nvSpPr>
        <p:spPr>
          <a:xfrm>
            <a:off x="738450" y="1979902"/>
            <a:ext cx="7667100" cy="830400"/>
          </a:xfrm>
          <a:prstGeom prst="rect">
            <a:avLst/>
          </a:prstGeom>
          <a:solidFill>
            <a:srgbClr val="F1C232"/>
          </a:solidFill>
          <a:ln w="152400" cap="flat" cmpd="sng">
            <a:solidFill>
              <a:srgbClr val="0401A0"/>
            </a:solidFill>
            <a:prstDash val="solid"/>
            <a:round/>
            <a:headEnd type="none" w="med" len="med"/>
            <a:tailEnd type="none" w="med" len="med"/>
          </a:ln>
        </p:spPr>
        <p:txBody>
          <a:bodyPr lIns="91425" tIns="91425" rIns="91425" bIns="91425" anchor="ctr" anchorCtr="0">
            <a:noAutofit/>
          </a:bodyPr>
          <a:lstStyle/>
          <a:p>
            <a:pPr lvl="0" algn="ctr" rtl="0">
              <a:spcBef>
                <a:spcPts val="0"/>
              </a:spcBef>
              <a:spcAft>
                <a:spcPts val="0"/>
              </a:spcAft>
              <a:buNone/>
            </a:pPr>
            <a:r>
              <a:rPr lang="en" sz="2400" b="1" dirty="0">
                <a:solidFill>
                  <a:srgbClr val="0401A0"/>
                </a:solidFill>
              </a:rPr>
              <a:t>We </a:t>
            </a:r>
            <a:r>
              <a:rPr lang="en" sz="2400" b="1" dirty="0" smtClean="0">
                <a:solidFill>
                  <a:srgbClr val="0401A0"/>
                </a:solidFill>
              </a:rPr>
              <a:t>st</a:t>
            </a:r>
            <a:r>
              <a:rPr lang="en-US" sz="2400" b="1" dirty="0" err="1" smtClean="0">
                <a:solidFill>
                  <a:srgbClr val="0401A0"/>
                </a:solidFill>
              </a:rPr>
              <a:t>i</a:t>
            </a:r>
            <a:r>
              <a:rPr lang="en" sz="2400" b="1" dirty="0" smtClean="0">
                <a:solidFill>
                  <a:srgbClr val="0401A0"/>
                </a:solidFill>
              </a:rPr>
              <a:t>ll </a:t>
            </a:r>
            <a:r>
              <a:rPr lang="en" sz="2400" b="1" dirty="0">
                <a:solidFill>
                  <a:srgbClr val="0401A0"/>
                </a:solidFill>
              </a:rPr>
              <a:t>cannot discuss details at this time.</a:t>
            </a:r>
          </a:p>
        </p:txBody>
      </p:sp>
      <p:sp>
        <p:nvSpPr>
          <p:cNvPr id="120" name="Shape 120"/>
          <p:cNvSpPr txBox="1">
            <a:spLocks noGrp="1"/>
          </p:cNvSpPr>
          <p:nvPr>
            <p:ph type="title"/>
          </p:nvPr>
        </p:nvSpPr>
        <p:spPr>
          <a:xfrm>
            <a:off x="311700" y="3827165"/>
            <a:ext cx="8520600" cy="572700"/>
          </a:xfrm>
          <a:prstGeom prst="rect">
            <a:avLst/>
          </a:prstGeom>
        </p:spPr>
        <p:txBody>
          <a:bodyPr lIns="91425" tIns="91425" rIns="91425" bIns="91425" anchor="t" anchorCtr="0">
            <a:noAutofit/>
          </a:bodyPr>
          <a:lstStyle/>
          <a:p>
            <a:pPr lvl="0" algn="ctr" rtl="0">
              <a:lnSpc>
                <a:spcPct val="115000"/>
              </a:lnSpc>
              <a:spcBef>
                <a:spcPts val="0"/>
              </a:spcBef>
              <a:buClr>
                <a:schemeClr val="dk1"/>
              </a:buClr>
              <a:buSzPct val="36666"/>
              <a:buFont typeface="Arial"/>
              <a:buNone/>
            </a:pPr>
            <a:r>
              <a:rPr lang="en" sz="3000" b="1">
                <a:solidFill>
                  <a:srgbClr val="000000"/>
                </a:solidFill>
              </a:rPr>
              <a:t>Obviously, something went wrong.</a:t>
            </a:r>
          </a:p>
          <a:p>
            <a:pPr lvl="0" algn="ctr" rtl="0">
              <a:spcBef>
                <a:spcPts val="0"/>
              </a:spcBef>
              <a:buNone/>
            </a:pPr>
            <a:endParaRPr b="1">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237687"/>
            <a:ext cx="8520600" cy="572700"/>
          </a:xfrm>
          <a:prstGeom prst="rect">
            <a:avLst/>
          </a:prstGeom>
        </p:spPr>
        <p:txBody>
          <a:bodyPr lIns="91425" tIns="91425" rIns="91425" bIns="91425" anchor="t" anchorCtr="0">
            <a:noAutofit/>
          </a:bodyPr>
          <a:lstStyle/>
          <a:p>
            <a:pPr lvl="0" algn="ctr" rtl="0">
              <a:spcBef>
                <a:spcPts val="0"/>
              </a:spcBef>
              <a:buNone/>
            </a:pPr>
            <a:r>
              <a:rPr lang="en" b="1"/>
              <a:t>Timeline for Friday, 18 Sept 2015</a:t>
            </a:r>
          </a:p>
        </p:txBody>
      </p:sp>
      <p:sp>
        <p:nvSpPr>
          <p:cNvPr id="133" name="Shape 133"/>
          <p:cNvSpPr txBox="1">
            <a:spLocks noGrp="1"/>
          </p:cNvSpPr>
          <p:nvPr>
            <p:ph type="body" idx="1"/>
          </p:nvPr>
        </p:nvSpPr>
        <p:spPr>
          <a:xfrm>
            <a:off x="311700" y="857422"/>
            <a:ext cx="8520600" cy="3416400"/>
          </a:xfrm>
          <a:prstGeom prst="rect">
            <a:avLst/>
          </a:prstGeom>
        </p:spPr>
        <p:txBody>
          <a:bodyPr lIns="91425" tIns="91425" rIns="91425" bIns="91425" anchor="t" anchorCtr="0">
            <a:noAutofit/>
          </a:bodyPr>
          <a:lstStyle/>
          <a:p>
            <a:pPr marL="457200" lvl="0" indent="-228600" rtl="0">
              <a:lnSpc>
                <a:spcPct val="60000"/>
              </a:lnSpc>
              <a:spcBef>
                <a:spcPts val="0"/>
              </a:spcBef>
              <a:buChar char="●"/>
            </a:pPr>
            <a:r>
              <a:rPr lang="en" dirty="0"/>
              <a:t>~6:20PM: Last customer (Me) signs out of facility, (tries to) get dinner.</a:t>
            </a:r>
          </a:p>
          <a:p>
            <a:pPr marL="457200" lvl="0" indent="-228600" rtl="0">
              <a:lnSpc>
                <a:spcPct val="60000"/>
              </a:lnSpc>
              <a:spcBef>
                <a:spcPts val="0"/>
              </a:spcBef>
              <a:buChar char="●"/>
            </a:pPr>
            <a:r>
              <a:rPr lang="en" b="1" dirty="0"/>
              <a:t>[~6:45PM: System catches fire in Datacenter]</a:t>
            </a:r>
          </a:p>
          <a:p>
            <a:pPr marL="457200" lvl="0" indent="-228600" rtl="0">
              <a:lnSpc>
                <a:spcPct val="60000"/>
              </a:lnSpc>
              <a:spcBef>
                <a:spcPts val="0"/>
              </a:spcBef>
              <a:buChar char="●"/>
            </a:pPr>
            <a:r>
              <a:rPr lang="en" b="1" dirty="0"/>
              <a:t>[6:47PM: Smoke Sensors triggered]</a:t>
            </a:r>
          </a:p>
          <a:p>
            <a:pPr marL="457200" lvl="0" indent="-228600" rtl="0">
              <a:lnSpc>
                <a:spcPct val="60000"/>
              </a:lnSpc>
              <a:spcBef>
                <a:spcPts val="0"/>
              </a:spcBef>
              <a:buChar char="●"/>
            </a:pPr>
            <a:r>
              <a:rPr lang="en" b="1" dirty="0"/>
              <a:t>[6:48PM: FM-200 Clean Agent Fire Suppression / EPO systems activate]</a:t>
            </a:r>
          </a:p>
          <a:p>
            <a:pPr marL="914400" lvl="1" indent="-228600" rtl="0">
              <a:lnSpc>
                <a:spcPct val="60000"/>
              </a:lnSpc>
              <a:spcBef>
                <a:spcPts val="0"/>
              </a:spcBef>
              <a:buChar char="○"/>
            </a:pPr>
            <a:r>
              <a:rPr lang="en" dirty="0"/>
              <a:t>Nearly 4000 pounds / 1300kg of FM-200 Fire Suppression Agent</a:t>
            </a:r>
          </a:p>
          <a:p>
            <a:pPr marL="457200" lvl="0" indent="-330200" rtl="0">
              <a:lnSpc>
                <a:spcPct val="60000"/>
              </a:lnSpc>
              <a:spcBef>
                <a:spcPts val="0"/>
              </a:spcBef>
              <a:buSzPct val="88888"/>
              <a:buChar char="●"/>
            </a:pPr>
            <a:r>
              <a:rPr lang="en" dirty="0"/>
              <a:t>~8:30PM: Customer returns to campus office after dinner</a:t>
            </a:r>
          </a:p>
          <a:p>
            <a:pPr marL="914400" lvl="1" indent="-228600" rtl="0">
              <a:lnSpc>
                <a:spcPct val="60000"/>
              </a:lnSpc>
              <a:spcBef>
                <a:spcPts val="0"/>
              </a:spcBef>
              <a:buChar char="○"/>
            </a:pPr>
            <a:r>
              <a:rPr lang="en" dirty="0"/>
              <a:t>Notices many Campus services offline, starting around 6:48PM</a:t>
            </a:r>
          </a:p>
          <a:p>
            <a:pPr marL="914400" lvl="1" indent="-228600" rtl="0">
              <a:lnSpc>
                <a:spcPct val="60000"/>
              </a:lnSpc>
              <a:spcBef>
                <a:spcPts val="0"/>
              </a:spcBef>
              <a:buChar char="○"/>
            </a:pPr>
            <a:r>
              <a:rPr lang="en" dirty="0"/>
              <a:t>First thought: “Great, another weird EECS/Campus routing flap.”</a:t>
            </a:r>
          </a:p>
          <a:p>
            <a:pPr marL="457200" lvl="0" indent="-228600" rtl="0">
              <a:lnSpc>
                <a:spcPct val="60000"/>
              </a:lnSpc>
              <a:spcBef>
                <a:spcPts val="0"/>
              </a:spcBef>
              <a:buChar char="●"/>
            </a:pPr>
            <a:r>
              <a:rPr lang="en" dirty="0"/>
              <a:t>~9:00PM: Customer sees 8PM report of “Halon System” use at campus DC</a:t>
            </a:r>
          </a:p>
          <a:p>
            <a:pPr marL="457200" lvl="0" indent="-228600" rtl="0">
              <a:lnSpc>
                <a:spcPct val="60000"/>
              </a:lnSpc>
              <a:spcBef>
                <a:spcPts val="0"/>
              </a:spcBef>
              <a:buChar char="●"/>
            </a:pPr>
            <a:r>
              <a:rPr lang="en" dirty="0"/>
              <a:t>9:05PM: Customer sends quick FYI to his management.</a:t>
            </a:r>
          </a:p>
          <a:p>
            <a:pPr lvl="0" algn="ctr" rtl="0">
              <a:lnSpc>
                <a:spcPct val="60000"/>
              </a:lnSpc>
              <a:spcBef>
                <a:spcPts val="0"/>
              </a:spcBef>
              <a:spcAft>
                <a:spcPts val="100"/>
              </a:spcAft>
              <a:buNone/>
            </a:pPr>
            <a:r>
              <a:rPr lang="en" sz="2000" b="1" dirty="0"/>
              <a:t>Okay, maybe not a “Weird Routing Flap”</a:t>
            </a:r>
          </a:p>
          <a:p>
            <a:pPr lvl="0" algn="ctr" rtl="0">
              <a:lnSpc>
                <a:spcPct val="60000"/>
              </a:lnSpc>
              <a:spcBef>
                <a:spcPts val="0"/>
              </a:spcBef>
              <a:spcAft>
                <a:spcPts val="100"/>
              </a:spcAft>
              <a:buNone/>
            </a:pPr>
            <a:r>
              <a:rPr lang="en" sz="2000" b="1" dirty="0"/>
              <a:t>Maybe still a false alarm that triggered the fire suppression system.</a:t>
            </a:r>
          </a:p>
          <a:p>
            <a:pPr lvl="0" rtl="0">
              <a:lnSpc>
                <a:spcPct val="60000"/>
              </a:lnSpc>
              <a:spcBef>
                <a:spcPts val="0"/>
              </a:spcBef>
              <a:buNone/>
            </a:pPr>
            <a:endParaRPr dirty="0"/>
          </a:p>
        </p:txBody>
      </p:sp>
    </p:spTree>
    <p:extLst>
      <p:ext uri="{BB962C8B-B14F-4D97-AF65-F5344CB8AC3E}">
        <p14:creationId xmlns:p14="http://schemas.microsoft.com/office/powerpoint/2010/main" val="22159922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239120"/>
            <a:ext cx="8520600" cy="572700"/>
          </a:xfrm>
          <a:prstGeom prst="rect">
            <a:avLst/>
          </a:prstGeom>
        </p:spPr>
        <p:txBody>
          <a:bodyPr lIns="91425" tIns="91425" rIns="91425" bIns="91425" anchor="t" anchorCtr="0">
            <a:noAutofit/>
          </a:bodyPr>
          <a:lstStyle/>
          <a:p>
            <a:pPr lvl="0" algn="ctr" rtl="0">
              <a:spcBef>
                <a:spcPts val="0"/>
              </a:spcBef>
              <a:buNone/>
            </a:pPr>
            <a:r>
              <a:rPr lang="en" b="1"/>
              <a:t>Timeline for 18 Sept 2015: Ooooooh. Bad.</a:t>
            </a:r>
          </a:p>
        </p:txBody>
      </p:sp>
      <p:sp>
        <p:nvSpPr>
          <p:cNvPr id="132" name="Shape 132"/>
          <p:cNvSpPr txBox="1">
            <a:spLocks noGrp="1"/>
          </p:cNvSpPr>
          <p:nvPr>
            <p:ph type="body" idx="1"/>
          </p:nvPr>
        </p:nvSpPr>
        <p:spPr>
          <a:xfrm>
            <a:off x="311700" y="946570"/>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dirty="0"/>
              <a:t>9:30PM (approx): Customer sees new post on Campus System Status site:</a:t>
            </a:r>
          </a:p>
          <a:p>
            <a:pPr lvl="0" algn="ctr" rtl="0">
              <a:spcBef>
                <a:spcPts val="0"/>
              </a:spcBef>
              <a:spcAft>
                <a:spcPts val="0"/>
              </a:spcAft>
              <a:buNone/>
            </a:pPr>
            <a:r>
              <a:rPr lang="en" sz="2000" b="1" dirty="0">
                <a:solidFill>
                  <a:srgbClr val="660099"/>
                </a:solidFill>
                <a:highlight>
                  <a:srgbClr val="FFFFFF"/>
                </a:highlight>
                <a:hlinkClick r:id="rId3"/>
              </a:rPr>
              <a:t>Fire in campus data center. Tons of stuff down. - IST Service Status</a:t>
            </a:r>
          </a:p>
          <a:p>
            <a:pPr lvl="0" algn="ctr" rtl="0">
              <a:spcBef>
                <a:spcPts val="0"/>
              </a:spcBef>
              <a:spcAft>
                <a:spcPts val="0"/>
              </a:spcAft>
              <a:buNone/>
            </a:pPr>
            <a:endParaRPr sz="2000" dirty="0"/>
          </a:p>
          <a:p>
            <a:pPr lvl="0" algn="just" rtl="0">
              <a:spcBef>
                <a:spcPts val="0"/>
              </a:spcBef>
              <a:spcAft>
                <a:spcPts val="0"/>
              </a:spcAft>
              <a:buNone/>
            </a:pPr>
            <a:r>
              <a:rPr lang="en" sz="1400" b="1" dirty="0">
                <a:solidFill>
                  <a:srgbClr val="022648"/>
                </a:solidFill>
                <a:highlight>
                  <a:srgbClr val="FFFFFF"/>
                </a:highlight>
                <a:latin typeface="Verdana"/>
                <a:ea typeface="Verdana"/>
                <a:cs typeface="Verdana"/>
                <a:sym typeface="Verdana"/>
              </a:rPr>
              <a:t>Friday 09/18/2015 21:18: </a:t>
            </a:r>
            <a:r>
              <a:rPr lang="en" sz="1400" dirty="0">
                <a:solidFill>
                  <a:srgbClr val="022648"/>
                </a:solidFill>
                <a:highlight>
                  <a:srgbClr val="FFFFFF"/>
                </a:highlight>
                <a:latin typeface="Verdana"/>
                <a:ea typeface="Verdana"/>
                <a:cs typeface="Verdana"/>
                <a:sym typeface="Verdana"/>
              </a:rPr>
              <a:t>There was a fire in the data center. Extent is not known at this time. Steve Aguirre </a:t>
            </a:r>
            <a:r>
              <a:rPr lang="en" sz="1400" b="1" i="1" dirty="0">
                <a:solidFill>
                  <a:srgbClr val="022648"/>
                </a:solidFill>
                <a:highlight>
                  <a:srgbClr val="FFFFFF"/>
                </a:highlight>
                <a:latin typeface="Verdana"/>
                <a:ea typeface="Verdana"/>
                <a:cs typeface="Verdana"/>
                <a:sym typeface="Verdana"/>
              </a:rPr>
              <a:t>[DC Manager]</a:t>
            </a:r>
            <a:r>
              <a:rPr lang="en" sz="1400" dirty="0">
                <a:solidFill>
                  <a:srgbClr val="022648"/>
                </a:solidFill>
                <a:highlight>
                  <a:srgbClr val="FFFFFF"/>
                </a:highlight>
                <a:latin typeface="Verdana"/>
                <a:ea typeface="Verdana"/>
                <a:cs typeface="Verdana"/>
                <a:sym typeface="Verdana"/>
              </a:rPr>
              <a:t> is on-site and actively working on the issue(s). ETA unknown at this time.</a:t>
            </a:r>
          </a:p>
          <a:p>
            <a:pPr lvl="0" algn="just" rtl="0">
              <a:spcBef>
                <a:spcPts val="0"/>
              </a:spcBef>
              <a:spcAft>
                <a:spcPts val="0"/>
              </a:spcAft>
              <a:buNone/>
            </a:pPr>
            <a:r>
              <a:rPr lang="en" sz="1400" dirty="0">
                <a:solidFill>
                  <a:srgbClr val="022648"/>
                </a:solidFill>
                <a:highlight>
                  <a:srgbClr val="FFFFFF"/>
                </a:highlight>
                <a:latin typeface="Verdana"/>
                <a:ea typeface="Verdana"/>
                <a:cs typeface="Verdana"/>
                <a:sym typeface="Verdana"/>
              </a:rPr>
              <a:t>The CSS-IT Service Desk is receiving reports that internet connectivity has been interrupted for multiple applications, users, and locations across campus.</a:t>
            </a:r>
          </a:p>
          <a:p>
            <a:pPr lvl="0" algn="just" rtl="0">
              <a:spcBef>
                <a:spcPts val="0"/>
              </a:spcBef>
              <a:spcAft>
                <a:spcPts val="0"/>
              </a:spcAft>
              <a:buNone/>
            </a:pPr>
            <a:r>
              <a:rPr lang="en" sz="1400" dirty="0">
                <a:solidFill>
                  <a:srgbClr val="022648"/>
                </a:solidFill>
                <a:highlight>
                  <a:srgbClr val="FFFFFF"/>
                </a:highlight>
                <a:latin typeface="Verdana"/>
                <a:ea typeface="Verdana"/>
                <a:cs typeface="Verdana"/>
                <a:sym typeface="Verdana"/>
              </a:rPr>
              <a:t>IST is working to identify the root cause and resolve the issue.</a:t>
            </a:r>
          </a:p>
          <a:p>
            <a:pPr lvl="0" algn="just" rtl="0">
              <a:spcBef>
                <a:spcPts val="0"/>
              </a:spcBef>
              <a:spcAft>
                <a:spcPts val="0"/>
              </a:spcAft>
              <a:buNone/>
            </a:pPr>
            <a:r>
              <a:rPr lang="en" sz="1400" dirty="0">
                <a:solidFill>
                  <a:srgbClr val="022648"/>
                </a:solidFill>
                <a:highlight>
                  <a:srgbClr val="FFFFFF"/>
                </a:highlight>
                <a:latin typeface="Verdana"/>
                <a:ea typeface="Verdana"/>
                <a:cs typeface="Verdana"/>
                <a:sym typeface="Verdana"/>
              </a:rPr>
              <a:t>No ETA is available at this time.</a:t>
            </a:r>
          </a:p>
          <a:p>
            <a:pPr lvl="0" algn="just" rtl="0">
              <a:spcBef>
                <a:spcPts val="0"/>
              </a:spcBef>
              <a:spcAft>
                <a:spcPts val="0"/>
              </a:spcAft>
              <a:buNone/>
            </a:pPr>
            <a:endParaRPr sz="1400" dirty="0">
              <a:solidFill>
                <a:srgbClr val="022648"/>
              </a:solidFill>
              <a:highlight>
                <a:srgbClr val="FFFFFF"/>
              </a:highlight>
              <a:latin typeface="Verdana"/>
              <a:ea typeface="Verdana"/>
              <a:cs typeface="Verdana"/>
              <a:sym typeface="Verdana"/>
            </a:endParaRPr>
          </a:p>
          <a:p>
            <a:pPr lvl="0" algn="just" rtl="0">
              <a:spcBef>
                <a:spcPts val="0"/>
              </a:spcBef>
              <a:spcAft>
                <a:spcPts val="0"/>
              </a:spcAft>
              <a:buNone/>
            </a:pPr>
            <a:r>
              <a:rPr lang="en" b="1" dirty="0">
                <a:solidFill>
                  <a:srgbClr val="022648"/>
                </a:solidFill>
                <a:highlight>
                  <a:srgbClr val="FFFFFF"/>
                </a:highlight>
                <a:latin typeface="Verdana"/>
                <a:ea typeface="Verdana"/>
                <a:cs typeface="Verdana"/>
                <a:sym typeface="Verdana"/>
              </a:rPr>
              <a:t>Timing of my departure relative to fire ⇒ sobering observations.</a:t>
            </a:r>
          </a:p>
          <a:p>
            <a:pPr lvl="0" rtl="0">
              <a:spcBef>
                <a:spcPts val="0"/>
              </a:spcBef>
              <a:buNone/>
            </a:pPr>
            <a:endParaRPr sz="1400" dirty="0"/>
          </a:p>
          <a:p>
            <a:pPr lvl="0" rtl="0">
              <a:spcBef>
                <a:spcPts val="0"/>
              </a:spcBef>
              <a:buNone/>
            </a:pPr>
            <a:endParaRPr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rtl="0">
              <a:spcBef>
                <a:spcPts val="0"/>
              </a:spcBef>
              <a:buNone/>
            </a:pPr>
            <a:r>
              <a:rPr lang="en"/>
              <a:t> </a:t>
            </a:r>
          </a:p>
        </p:txBody>
      </p:sp>
      <p:sp>
        <p:nvSpPr>
          <p:cNvPr id="138" name="Shape 138"/>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lvl="0" algn="ctr" rtl="0">
              <a:spcBef>
                <a:spcPts val="0"/>
              </a:spcBef>
              <a:buNone/>
            </a:pPr>
            <a:endParaRPr sz="4800">
              <a:solidFill>
                <a:schemeClr val="dk1"/>
              </a:solidFill>
            </a:endParaRPr>
          </a:p>
          <a:p>
            <a:pPr lvl="0" algn="ctr" rtl="0">
              <a:spcBef>
                <a:spcPts val="0"/>
              </a:spcBef>
              <a:buNone/>
            </a:pPr>
            <a:r>
              <a:rPr lang="en" sz="4800">
                <a:solidFill>
                  <a:schemeClr val="dk1"/>
                </a:solidFill>
              </a:rPr>
              <a:t>How bad was it?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0" y="256885"/>
            <a:ext cx="8520600" cy="572700"/>
          </a:xfrm>
          <a:prstGeom prst="rect">
            <a:avLst/>
          </a:prstGeom>
        </p:spPr>
        <p:txBody>
          <a:bodyPr lIns="91425" tIns="91425" rIns="91425" bIns="91425" anchor="t" anchorCtr="0">
            <a:noAutofit/>
          </a:bodyPr>
          <a:lstStyle/>
          <a:p>
            <a:pPr lvl="0" algn="ctr" rtl="0">
              <a:spcBef>
                <a:spcPts val="0"/>
              </a:spcBef>
              <a:buNone/>
            </a:pPr>
            <a:r>
              <a:rPr lang="en" b="1" dirty="0"/>
              <a:t>What was down?</a:t>
            </a:r>
          </a:p>
        </p:txBody>
      </p:sp>
      <p:sp>
        <p:nvSpPr>
          <p:cNvPr id="144" name="Shape 144"/>
          <p:cNvSpPr txBox="1">
            <a:spLocks noGrp="1"/>
          </p:cNvSpPr>
          <p:nvPr>
            <p:ph type="body" idx="1"/>
          </p:nvPr>
        </p:nvSpPr>
        <p:spPr>
          <a:xfrm>
            <a:off x="311700" y="964335"/>
            <a:ext cx="8520600" cy="3416400"/>
          </a:xfrm>
          <a:prstGeom prst="rect">
            <a:avLst/>
          </a:prstGeom>
        </p:spPr>
        <p:txBody>
          <a:bodyPr lIns="91425" tIns="91425" rIns="91425" bIns="91425" anchor="t" anchorCtr="0">
            <a:noAutofit/>
          </a:bodyPr>
          <a:lstStyle/>
          <a:p>
            <a:pPr lvl="0" algn="ctr" rtl="0">
              <a:lnSpc>
                <a:spcPct val="80000"/>
              </a:lnSpc>
              <a:spcBef>
                <a:spcPts val="0"/>
              </a:spcBef>
              <a:buNone/>
            </a:pPr>
            <a:r>
              <a:rPr lang="en" sz="2400" b="1" dirty="0"/>
              <a:t>“Everything.” Not really, but it sure felt like it.</a:t>
            </a:r>
          </a:p>
          <a:p>
            <a:pPr marL="457200" lvl="0" indent="-355600" rtl="0">
              <a:lnSpc>
                <a:spcPct val="60000"/>
              </a:lnSpc>
              <a:spcBef>
                <a:spcPts val="0"/>
              </a:spcBef>
              <a:buSzPct val="100000"/>
              <a:buChar char="●"/>
            </a:pPr>
            <a:r>
              <a:rPr lang="en" sz="2000" dirty="0"/>
              <a:t>No “CalNet”</a:t>
            </a:r>
          </a:p>
          <a:p>
            <a:pPr marL="914400" lvl="1" indent="-330200" rtl="0">
              <a:lnSpc>
                <a:spcPct val="60000"/>
              </a:lnSpc>
              <a:spcBef>
                <a:spcPts val="0"/>
              </a:spcBef>
              <a:buSzPct val="100000"/>
              <a:buChar char="○"/>
            </a:pPr>
            <a:r>
              <a:rPr lang="en" sz="1600" dirty="0"/>
              <a:t>No WiFi. No </a:t>
            </a:r>
            <a:r>
              <a:rPr lang="en" sz="1600" dirty="0" smtClean="0"/>
              <a:t>bCourses</a:t>
            </a:r>
            <a:r>
              <a:rPr lang="en-US" sz="1600" dirty="0" smtClean="0"/>
              <a:t>,</a:t>
            </a:r>
            <a:r>
              <a:rPr lang="en" sz="1600" dirty="0" smtClean="0"/>
              <a:t> </a:t>
            </a:r>
            <a:r>
              <a:rPr lang="en" sz="1600" dirty="0"/>
              <a:t>No BFS, No BearBuy, No </a:t>
            </a:r>
            <a:r>
              <a:rPr lang="en" sz="1600" dirty="0" smtClean="0"/>
              <a:t>Blu</a:t>
            </a:r>
            <a:r>
              <a:rPr lang="en-US" sz="1600" dirty="0" smtClean="0"/>
              <a:t>,</a:t>
            </a:r>
            <a:r>
              <a:rPr lang="en" sz="1600" dirty="0" smtClean="0"/>
              <a:t> </a:t>
            </a:r>
            <a:r>
              <a:rPr lang="en" sz="1600" dirty="0"/>
              <a:t>No </a:t>
            </a:r>
            <a:r>
              <a:rPr lang="en" sz="1600" dirty="0" smtClean="0"/>
              <a:t>BAIRS</a:t>
            </a:r>
            <a:r>
              <a:rPr lang="en-US" sz="1600" dirty="0" smtClean="0"/>
              <a:t>, No Nothing</a:t>
            </a:r>
            <a:endParaRPr lang="en" sz="1600" dirty="0"/>
          </a:p>
          <a:p>
            <a:pPr marL="914400" lvl="1" indent="-330200" rtl="0">
              <a:lnSpc>
                <a:spcPct val="60000"/>
              </a:lnSpc>
              <a:spcBef>
                <a:spcPts val="0"/>
              </a:spcBef>
              <a:buSzPct val="100000"/>
              <a:buChar char="○"/>
            </a:pPr>
            <a:r>
              <a:rPr lang="en" sz="1600" dirty="0"/>
              <a:t>No IST Storage, no IST VMs,  No Oracle. “</a:t>
            </a:r>
            <a:r>
              <a:rPr lang="en" sz="1600" b="1" dirty="0"/>
              <a:t>Ton of Stuff Down</a:t>
            </a:r>
            <a:r>
              <a:rPr lang="en" sz="1600" dirty="0"/>
              <a:t>”</a:t>
            </a:r>
          </a:p>
          <a:p>
            <a:pPr marL="914400" lvl="1" indent="-330200" rtl="0">
              <a:lnSpc>
                <a:spcPct val="60000"/>
              </a:lnSpc>
              <a:spcBef>
                <a:spcPts val="0"/>
              </a:spcBef>
              <a:buSzPct val="100000"/>
              <a:buChar char="○"/>
            </a:pPr>
            <a:r>
              <a:rPr lang="en" sz="1600" dirty="0"/>
              <a:t>Many of those services not even up to complain about lack of authentication</a:t>
            </a:r>
          </a:p>
          <a:p>
            <a:pPr marL="914400" lvl="1" indent="-330200" rtl="0">
              <a:lnSpc>
                <a:spcPct val="60000"/>
              </a:lnSpc>
              <a:spcBef>
                <a:spcPts val="0"/>
              </a:spcBef>
              <a:buSzPct val="100000"/>
              <a:buChar char="○"/>
            </a:pPr>
            <a:r>
              <a:rPr lang="en" sz="1600" dirty="0"/>
              <a:t>Even access to Google Services affected (no </a:t>
            </a:r>
            <a:r>
              <a:rPr lang="en" sz="1600" dirty="0" smtClean="0"/>
              <a:t>SSO)</a:t>
            </a:r>
            <a:endParaRPr lang="en" sz="1600" dirty="0"/>
          </a:p>
          <a:p>
            <a:pPr marL="914400" lvl="1" indent="-330200" rtl="0">
              <a:lnSpc>
                <a:spcPct val="60000"/>
              </a:lnSpc>
              <a:spcBef>
                <a:spcPts val="0"/>
              </a:spcBef>
              <a:buSzPct val="100000"/>
              <a:buChar char="○"/>
            </a:pPr>
            <a:r>
              <a:rPr lang="en" sz="1600" dirty="0"/>
              <a:t>Campus website down. Whoa.</a:t>
            </a:r>
          </a:p>
          <a:p>
            <a:pPr marL="457200" lvl="0" indent="-355600" rtl="0">
              <a:lnSpc>
                <a:spcPct val="60000"/>
              </a:lnSpc>
              <a:spcBef>
                <a:spcPts val="0"/>
              </a:spcBef>
              <a:buSzPct val="100000"/>
              <a:buChar char="●"/>
            </a:pPr>
            <a:r>
              <a:rPr lang="en" sz="2000" dirty="0"/>
              <a:t>EECS Departmental Maillists, Jabber/XMPP instance</a:t>
            </a:r>
          </a:p>
          <a:p>
            <a:pPr marL="914400" lvl="1" indent="-330200" rtl="0">
              <a:lnSpc>
                <a:spcPct val="60000"/>
              </a:lnSpc>
              <a:spcBef>
                <a:spcPts val="0"/>
              </a:spcBef>
              <a:buSzPct val="100000"/>
              <a:buChar char="○"/>
            </a:pPr>
            <a:r>
              <a:rPr lang="en" sz="1600" dirty="0"/>
              <a:t>Hosted at or dependent upon services hosted in the Campus Datacenter</a:t>
            </a:r>
          </a:p>
          <a:p>
            <a:pPr marL="914400" lvl="1" indent="-330200" rtl="0">
              <a:lnSpc>
                <a:spcPct val="60000"/>
              </a:lnSpc>
              <a:spcBef>
                <a:spcPts val="0"/>
              </a:spcBef>
              <a:buSzPct val="100000"/>
              <a:buChar char="○"/>
            </a:pPr>
            <a:r>
              <a:rPr lang="en" sz="1600" dirty="0"/>
              <a:t>Heavily impacted ability to notify people within the Department</a:t>
            </a:r>
          </a:p>
          <a:p>
            <a:pPr lvl="0" rtl="0">
              <a:lnSpc>
                <a:spcPct val="80000"/>
              </a:lnSpc>
              <a:spcBef>
                <a:spcPts val="0"/>
              </a:spcBef>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256885"/>
            <a:ext cx="8520600" cy="572700"/>
          </a:xfrm>
          <a:prstGeom prst="rect">
            <a:avLst/>
          </a:prstGeom>
        </p:spPr>
        <p:txBody>
          <a:bodyPr lIns="91425" tIns="91425" rIns="91425" bIns="91425" anchor="t" anchorCtr="0">
            <a:noAutofit/>
          </a:bodyPr>
          <a:lstStyle/>
          <a:p>
            <a:pPr lvl="0" algn="ctr" rtl="0">
              <a:spcBef>
                <a:spcPts val="0"/>
              </a:spcBef>
              <a:buNone/>
            </a:pPr>
            <a:r>
              <a:rPr lang="en" b="1"/>
              <a:t>What still worked?</a:t>
            </a:r>
          </a:p>
        </p:txBody>
      </p:sp>
      <p:sp>
        <p:nvSpPr>
          <p:cNvPr id="150" name="Shape 150"/>
          <p:cNvSpPr txBox="1">
            <a:spLocks noGrp="1"/>
          </p:cNvSpPr>
          <p:nvPr>
            <p:ph type="body" idx="1"/>
          </p:nvPr>
        </p:nvSpPr>
        <p:spPr>
          <a:xfrm>
            <a:off x="311700" y="964335"/>
            <a:ext cx="8520600" cy="3416400"/>
          </a:xfrm>
          <a:prstGeom prst="rect">
            <a:avLst/>
          </a:prstGeom>
        </p:spPr>
        <p:txBody>
          <a:bodyPr lIns="91425" tIns="91425" rIns="91425" bIns="91425" anchor="t" anchorCtr="0">
            <a:noAutofit/>
          </a:bodyPr>
          <a:lstStyle/>
          <a:p>
            <a:pPr lvl="0" rtl="0">
              <a:lnSpc>
                <a:spcPct val="70000"/>
              </a:lnSpc>
              <a:spcBef>
                <a:spcPts val="0"/>
              </a:spcBef>
              <a:buNone/>
            </a:pPr>
            <a:r>
              <a:rPr lang="en" sz="2400" b="1" dirty="0"/>
              <a:t>A few basic services: didn’t seem like a lot, but it was.</a:t>
            </a:r>
          </a:p>
          <a:p>
            <a:pPr marL="457200" lvl="0" indent="-228600" rtl="0">
              <a:lnSpc>
                <a:spcPct val="70000"/>
              </a:lnSpc>
              <a:spcBef>
                <a:spcPts val="0"/>
              </a:spcBef>
              <a:buChar char="●"/>
            </a:pPr>
            <a:r>
              <a:rPr lang="en" dirty="0"/>
              <a:t>Campus Network and most basic Network Services</a:t>
            </a:r>
          </a:p>
          <a:p>
            <a:pPr marL="914400" lvl="1" indent="-330200" rtl="0">
              <a:lnSpc>
                <a:spcPct val="70000"/>
              </a:lnSpc>
              <a:spcBef>
                <a:spcPts val="0"/>
              </a:spcBef>
              <a:buSzPct val="100000"/>
              <a:buChar char="○"/>
            </a:pPr>
            <a:r>
              <a:rPr lang="en" sz="1600" dirty="0"/>
              <a:t>IPV4/IPV6, DNS, NTP, attwifi, but no DHCP on Campus-managed networks</a:t>
            </a:r>
          </a:p>
          <a:p>
            <a:pPr marL="457200" marR="0" lvl="0" indent="-330200" algn="l" rtl="0">
              <a:lnSpc>
                <a:spcPct val="70000"/>
              </a:lnSpc>
              <a:spcBef>
                <a:spcPts val="0"/>
              </a:spcBef>
              <a:spcAft>
                <a:spcPts val="1600"/>
              </a:spcAft>
              <a:buClr>
                <a:schemeClr val="dk2"/>
              </a:buClr>
              <a:buSzPct val="88888"/>
              <a:buFont typeface="Arial"/>
              <a:buChar char="●"/>
            </a:pPr>
            <a:r>
              <a:rPr lang="en" dirty="0"/>
              <a:t>SMTP Delivery for @berkeley.edu and other hosted berkeley.edu domains</a:t>
            </a:r>
          </a:p>
          <a:p>
            <a:pPr marL="914400" lvl="1" indent="-330200" rtl="0">
              <a:lnSpc>
                <a:spcPct val="70000"/>
              </a:lnSpc>
              <a:spcBef>
                <a:spcPts val="0"/>
              </a:spcBef>
              <a:buSzPct val="100000"/>
              <a:buChar char="○"/>
            </a:pPr>
            <a:r>
              <a:rPr lang="en" sz="1600" dirty="0"/>
              <a:t>Offsite MX systems at SDSC for the win</a:t>
            </a:r>
          </a:p>
          <a:p>
            <a:pPr marL="457200" lvl="0" indent="-228600" rtl="0">
              <a:lnSpc>
                <a:spcPct val="70000"/>
              </a:lnSpc>
              <a:spcBef>
                <a:spcPts val="0"/>
              </a:spcBef>
              <a:buChar char="●"/>
            </a:pPr>
            <a:r>
              <a:rPr lang="en" dirty="0"/>
              <a:t>IMAP clients could still authenticate, active web client sessions too.</a:t>
            </a:r>
          </a:p>
          <a:p>
            <a:pPr marL="457200" marR="0" lvl="0" indent="-228600" algn="l" rtl="0">
              <a:lnSpc>
                <a:spcPct val="70000"/>
              </a:lnSpc>
              <a:spcBef>
                <a:spcPts val="0"/>
              </a:spcBef>
              <a:spcAft>
                <a:spcPts val="1600"/>
              </a:spcAft>
              <a:buClr>
                <a:schemeClr val="dk2"/>
              </a:buClr>
              <a:buFont typeface="Arial"/>
              <a:buChar char="●"/>
            </a:pPr>
            <a:r>
              <a:rPr lang="en" u="sng" dirty="0">
                <a:solidFill>
                  <a:schemeClr val="hlink"/>
                </a:solidFill>
                <a:hlinkClick r:id="rId3"/>
              </a:rPr>
              <a:t>Campus System Status site</a:t>
            </a:r>
            <a:r>
              <a:rPr lang="en" dirty="0"/>
              <a:t> - hosted off campus at 3rd party provider</a:t>
            </a:r>
          </a:p>
          <a:p>
            <a:pPr marL="457200" marR="0" lvl="0" indent="-228600" algn="l" rtl="0">
              <a:lnSpc>
                <a:spcPct val="70000"/>
              </a:lnSpc>
              <a:spcBef>
                <a:spcPts val="0"/>
              </a:spcBef>
              <a:spcAft>
                <a:spcPts val="1600"/>
              </a:spcAft>
              <a:buChar char="●"/>
            </a:pPr>
            <a:r>
              <a:rPr lang="en" u="sng" dirty="0">
                <a:solidFill>
                  <a:schemeClr val="hlink"/>
                </a:solidFill>
                <a:hlinkClick r:id="rId4"/>
              </a:rPr>
              <a:t>Campus Emergency Website</a:t>
            </a:r>
            <a:r>
              <a:rPr lang="en" dirty="0"/>
              <a:t> (if needed) - hosted off campus at NYU.</a:t>
            </a:r>
          </a:p>
          <a:p>
            <a:pPr marL="457200" marR="0" lvl="0" indent="-228600" algn="l" rtl="0">
              <a:lnSpc>
                <a:spcPct val="70000"/>
              </a:lnSpc>
              <a:spcBef>
                <a:spcPts val="0"/>
              </a:spcBef>
              <a:spcAft>
                <a:spcPts val="1600"/>
              </a:spcAft>
              <a:buChar char="●"/>
            </a:pPr>
            <a:r>
              <a:rPr lang="en" u="sng" dirty="0">
                <a:solidFill>
                  <a:schemeClr val="hlink"/>
                </a:solidFill>
                <a:hlinkClick r:id="rId5"/>
              </a:rPr>
              <a:t>Campus Emergency Notifications - “WarnMe”</a:t>
            </a:r>
            <a:r>
              <a:rPr lang="en" dirty="0"/>
              <a:t> - use of 3rd party service</a:t>
            </a:r>
          </a:p>
          <a:p>
            <a:pPr marL="457200" marR="0" lvl="0" indent="-228600" algn="l" rtl="0">
              <a:lnSpc>
                <a:spcPct val="70000"/>
              </a:lnSpc>
              <a:spcBef>
                <a:spcPts val="0"/>
              </a:spcBef>
              <a:spcAft>
                <a:spcPts val="1600"/>
              </a:spcAft>
              <a:buChar char="●"/>
            </a:pPr>
            <a:r>
              <a:rPr lang="en" dirty="0"/>
              <a:t>Most Depts’ “In-House” services w/o dependencies continued to work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dirty="0"/>
              <a:t>What Else Went Down?</a:t>
            </a:r>
          </a:p>
        </p:txBody>
      </p:sp>
      <p:sp>
        <p:nvSpPr>
          <p:cNvPr id="156" name="Shape 156"/>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lvl="0" rtl="0">
              <a:spcBef>
                <a:spcPts val="0"/>
              </a:spcBef>
              <a:buNone/>
            </a:pPr>
            <a:r>
              <a:rPr lang="en" sz="2400" u="sng">
                <a:solidFill>
                  <a:schemeClr val="hlink"/>
                </a:solidFill>
                <a:hlinkClick r:id="rId3"/>
              </a:rPr>
              <a:t>Our Research Group’s Jenkins Instance</a:t>
            </a:r>
          </a:p>
          <a:p>
            <a:pPr lvl="0" rtl="0">
              <a:spcBef>
                <a:spcPts val="0"/>
              </a:spcBef>
              <a:buNone/>
            </a:pPr>
            <a:r>
              <a:rPr lang="en"/>
              <a:t>CI for 2 large Open Source Projects we spun out and our smaller projects.</a:t>
            </a:r>
          </a:p>
          <a:p>
            <a:pPr marL="457200" lvl="0" indent="-228600" rtl="0">
              <a:spcBef>
                <a:spcPts val="0"/>
              </a:spcBef>
              <a:buChar char="●"/>
            </a:pPr>
            <a:r>
              <a:rPr lang="en" b="1" u="sng">
                <a:solidFill>
                  <a:schemeClr val="hlink"/>
                </a:solidFill>
                <a:hlinkClick r:id="rId4"/>
              </a:rPr>
              <a:t>Apache Spark™</a:t>
            </a:r>
            <a:r>
              <a:rPr lang="en"/>
              <a:t> and  </a:t>
            </a:r>
            <a:r>
              <a:rPr lang="en" b="1" u="sng">
                <a:solidFill>
                  <a:schemeClr val="hlink"/>
                </a:solidFill>
                <a:hlinkClick r:id="rId5"/>
              </a:rPr>
              <a:t>Alluxio</a:t>
            </a:r>
            <a:r>
              <a:rPr lang="en"/>
              <a:t> (Formerly known as </a:t>
            </a:r>
            <a:r>
              <a:rPr lang="en" b="1" i="1"/>
              <a:t>Tachyon</a:t>
            </a:r>
            <a:r>
              <a:rPr lang="en"/>
              <a:t>)</a:t>
            </a:r>
          </a:p>
          <a:p>
            <a:pPr lvl="0" rtl="0">
              <a:spcBef>
                <a:spcPts val="0"/>
              </a:spcBef>
              <a:buNone/>
            </a:pPr>
            <a:r>
              <a:rPr lang="en"/>
              <a:t>Hosted at the Campus Datacenter, exposed through our in-house hosted website</a:t>
            </a:r>
          </a:p>
          <a:p>
            <a:pPr lvl="0" rtl="0">
              <a:spcBef>
                <a:spcPts val="0"/>
              </a:spcBef>
              <a:buNone/>
            </a:pPr>
            <a:r>
              <a:rPr lang="en"/>
              <a:t>Fortunately, it was a Friday night, so few people noticed, but this is probably my research group’s most notable externally facing service.</a:t>
            </a:r>
          </a:p>
          <a:p>
            <a:pPr lvl="0" rtl="0">
              <a:spcBef>
                <a:spcPts val="0"/>
              </a:spcBef>
              <a:buNone/>
            </a:pPr>
            <a:r>
              <a:rPr lang="en"/>
              <a:t>Some attempts made to notify key developers in those projects, but Friday night.</a:t>
            </a:r>
          </a:p>
          <a:p>
            <a:pPr lvl="0" rtl="0">
              <a:spcBef>
                <a:spcPts val="0"/>
              </a:spcBef>
              <a:buNone/>
            </a:pPr>
            <a:endParaRPr/>
          </a:p>
          <a:p>
            <a:pPr lvl="0" rtl="0">
              <a:spcBef>
                <a:spcPts val="0"/>
              </a:spcBef>
              <a:buNone/>
            </a:pPr>
            <a:endParaRPr/>
          </a:p>
        </p:txBody>
      </p:sp>
      <p:pic>
        <p:nvPicPr>
          <p:cNvPr id="157" name="Shape 157" descr="rage.png"/>
          <p:cNvPicPr preferRelativeResize="0"/>
          <p:nvPr/>
        </p:nvPicPr>
        <p:blipFill>
          <a:blip r:embed="rId6">
            <a:alphaModFix/>
          </a:blip>
          <a:stretch>
            <a:fillRect/>
          </a:stretch>
        </p:blipFill>
        <p:spPr>
          <a:xfrm>
            <a:off x="7166375" y="147325"/>
            <a:ext cx="1401349" cy="1634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268390"/>
            <a:ext cx="8520600" cy="572700"/>
          </a:xfrm>
          <a:prstGeom prst="rect">
            <a:avLst/>
          </a:prstGeom>
        </p:spPr>
        <p:txBody>
          <a:bodyPr lIns="91425" tIns="91425" rIns="91425" bIns="91425" anchor="t" anchorCtr="0">
            <a:noAutofit/>
          </a:bodyPr>
          <a:lstStyle/>
          <a:p>
            <a:pPr lvl="0" algn="ctr" rtl="0">
              <a:spcBef>
                <a:spcPts val="0"/>
              </a:spcBef>
              <a:buNone/>
            </a:pPr>
            <a:r>
              <a:rPr lang="en" b="1"/>
              <a:t>Follow the Bouncing Slide</a:t>
            </a:r>
          </a:p>
        </p:txBody>
      </p:sp>
      <p:sp>
        <p:nvSpPr>
          <p:cNvPr id="62" name="Shape 62"/>
          <p:cNvSpPr txBox="1">
            <a:spLocks noGrp="1"/>
          </p:cNvSpPr>
          <p:nvPr>
            <p:ph type="body" idx="1"/>
          </p:nvPr>
        </p:nvSpPr>
        <p:spPr>
          <a:xfrm>
            <a:off x="311700" y="975840"/>
            <a:ext cx="8520600" cy="3416400"/>
          </a:xfrm>
          <a:prstGeom prst="rect">
            <a:avLst/>
          </a:prstGeom>
        </p:spPr>
        <p:txBody>
          <a:bodyPr lIns="91425" tIns="91425" rIns="91425" bIns="91425" anchor="ctr" anchorCtr="0">
            <a:noAutofit/>
          </a:bodyPr>
          <a:lstStyle/>
          <a:p>
            <a:pPr lvl="0" algn="ctr" rtl="0">
              <a:spcBef>
                <a:spcPts val="0"/>
              </a:spcBef>
              <a:buNone/>
            </a:pPr>
            <a:r>
              <a:rPr lang="en" sz="3000" b="1" dirty="0"/>
              <a:t>Slides available to follow along at</a:t>
            </a:r>
          </a:p>
          <a:p>
            <a:pPr lvl="0" algn="ctr" rtl="0">
              <a:spcBef>
                <a:spcPts val="0"/>
              </a:spcBef>
              <a:buNone/>
            </a:pPr>
            <a:r>
              <a:rPr lang="en" sz="3000" b="1" dirty="0">
                <a:solidFill>
                  <a:schemeClr val="dk1"/>
                </a:solidFill>
              </a:rPr>
              <a:t>http://tinyurl.com/MicronetFeb2017</a:t>
            </a:r>
          </a:p>
          <a:p>
            <a:pPr lvl="0" algn="ctr" rtl="0">
              <a:spcBef>
                <a:spcPts val="0"/>
              </a:spcBef>
              <a:buNone/>
            </a:pPr>
            <a:endParaRPr sz="30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Clr>
                <a:schemeClr val="dk1"/>
              </a:buClr>
              <a:buSzPct val="39285"/>
              <a:buFont typeface="Arial"/>
              <a:buNone/>
            </a:pPr>
            <a:r>
              <a:rPr lang="en" b="1"/>
              <a:t>Detailed timeline: Back to Our Story</a:t>
            </a:r>
          </a:p>
          <a:p>
            <a:pPr lvl="0" rtl="0">
              <a:spcBef>
                <a:spcPts val="0"/>
              </a:spcBef>
              <a:buNone/>
            </a:pPr>
            <a:endParaRPr/>
          </a:p>
        </p:txBody>
      </p:sp>
      <p:sp>
        <p:nvSpPr>
          <p:cNvPr id="163" name="Shape 163"/>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marL="457200" lvl="0" indent="-228600" rtl="0">
              <a:lnSpc>
                <a:spcPct val="90000"/>
              </a:lnSpc>
              <a:spcBef>
                <a:spcPts val="0"/>
              </a:spcBef>
              <a:buChar char="●"/>
            </a:pPr>
            <a:r>
              <a:rPr lang="en" dirty="0"/>
              <a:t>~10PM: Customer returns to Campus DC to assist with recovery efforts</a:t>
            </a:r>
          </a:p>
          <a:p>
            <a:pPr marL="914400" lvl="1" indent="-228600" rtl="0">
              <a:lnSpc>
                <a:spcPct val="90000"/>
              </a:lnSpc>
              <a:spcBef>
                <a:spcPts val="0"/>
              </a:spcBef>
              <a:buChar char="○"/>
            </a:pPr>
            <a:r>
              <a:rPr lang="en" dirty="0"/>
              <a:t>Saw one developer on the way - “Don’t Commit” “No worries! Good Luck!”</a:t>
            </a:r>
          </a:p>
          <a:p>
            <a:pPr marL="914400" lvl="1" indent="-228600" rtl="0">
              <a:lnSpc>
                <a:spcPct val="90000"/>
              </a:lnSpc>
              <a:spcBef>
                <a:spcPts val="0"/>
              </a:spcBef>
              <a:buChar char="○"/>
            </a:pPr>
            <a:r>
              <a:rPr lang="en" dirty="0"/>
              <a:t>Electricians, Other Customers, Exec Dir of Environmental Health and Safety (EHS) waiting</a:t>
            </a:r>
          </a:p>
          <a:p>
            <a:pPr marL="914400" lvl="1" indent="-228600" rtl="0">
              <a:lnSpc>
                <a:spcPct val="90000"/>
              </a:lnSpc>
              <a:spcBef>
                <a:spcPts val="0"/>
              </a:spcBef>
              <a:buChar char="○"/>
            </a:pPr>
            <a:r>
              <a:rPr lang="en" dirty="0"/>
              <a:t>Local FD not allowing any non-essential staff into the building yet.</a:t>
            </a:r>
          </a:p>
          <a:p>
            <a:pPr marL="914400" lvl="1" indent="-228600" rtl="0">
              <a:lnSpc>
                <a:spcPct val="90000"/>
              </a:lnSpc>
              <a:spcBef>
                <a:spcPts val="0"/>
              </a:spcBef>
              <a:buChar char="○"/>
            </a:pPr>
            <a:r>
              <a:rPr lang="en" dirty="0"/>
              <a:t>Customer’s Manager drives-by to offer moral support (He had been enjoying Friday night.)</a:t>
            </a:r>
          </a:p>
          <a:p>
            <a:pPr marL="457200" lvl="0" indent="-228600" rtl="0">
              <a:lnSpc>
                <a:spcPct val="90000"/>
              </a:lnSpc>
              <a:spcBef>
                <a:spcPts val="0"/>
              </a:spcBef>
              <a:buChar char="●"/>
            </a:pPr>
            <a:r>
              <a:rPr lang="en" dirty="0"/>
              <a:t>~10:30PM: Non-essential staff allowed in by FD and Campus Fire Marshal</a:t>
            </a:r>
          </a:p>
          <a:p>
            <a:pPr marL="914400" lvl="1" indent="-228600" rtl="0">
              <a:lnSpc>
                <a:spcPct val="90000"/>
              </a:lnSpc>
              <a:spcBef>
                <a:spcPts val="0"/>
              </a:spcBef>
              <a:buChar char="○"/>
            </a:pPr>
            <a:r>
              <a:rPr lang="en" dirty="0"/>
              <a:t>DC staff on duty at time of fire exits to go home having been relieved by fresh staff.</a:t>
            </a:r>
          </a:p>
          <a:p>
            <a:pPr marL="914400" lvl="1" indent="-228600" rtl="0">
              <a:lnSpc>
                <a:spcPct val="90000"/>
              </a:lnSpc>
              <a:spcBef>
                <a:spcPts val="0"/>
              </a:spcBef>
              <a:buChar char="○"/>
            </a:pPr>
            <a:r>
              <a:rPr lang="en" dirty="0"/>
              <a:t>“Kuroda! You were the last one out! What did you do!?” Haha. LOL. If only we knew then ...</a:t>
            </a:r>
          </a:p>
          <a:p>
            <a:pPr lvl="0" algn="ctr" rtl="0">
              <a:lnSpc>
                <a:spcPct val="90000"/>
              </a:lnSpc>
              <a:spcBef>
                <a:spcPts val="0"/>
              </a:spcBef>
              <a:buNone/>
            </a:pPr>
            <a:r>
              <a:rPr lang="en" sz="2400" b="1" dirty="0"/>
              <a:t>First thing we noticed upon entering the ground floor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dirty="0"/>
              <a:t>Whoa, It’s Warm.</a:t>
            </a:r>
          </a:p>
        </p:txBody>
      </p:sp>
      <p:sp>
        <p:nvSpPr>
          <p:cNvPr id="169" name="Shape 169"/>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lvl="0" algn="ctr" rtl="0">
              <a:lnSpc>
                <a:spcPct val="140000"/>
              </a:lnSpc>
              <a:spcBef>
                <a:spcPts val="0"/>
              </a:spcBef>
              <a:spcAft>
                <a:spcPts val="0"/>
              </a:spcAft>
              <a:buNone/>
            </a:pPr>
            <a:r>
              <a:rPr lang="en" sz="2000" dirty="0"/>
              <a:t>Datacenter itself on the 3rd floor, but even the ground floor was warm.</a:t>
            </a:r>
          </a:p>
          <a:p>
            <a:pPr lvl="0" algn="ctr" rtl="0">
              <a:lnSpc>
                <a:spcPct val="140000"/>
              </a:lnSpc>
              <a:spcBef>
                <a:spcPts val="0"/>
              </a:spcBef>
              <a:spcAft>
                <a:spcPts val="0"/>
              </a:spcAft>
              <a:buNone/>
            </a:pPr>
            <a:r>
              <a:rPr lang="en" sz="2000" dirty="0"/>
              <a:t>~90F/30C when we arrived. Reportedly around 120F when FD arrived.</a:t>
            </a:r>
          </a:p>
          <a:p>
            <a:pPr lvl="0" algn="ctr" rtl="0">
              <a:lnSpc>
                <a:spcPct val="140000"/>
              </a:lnSpc>
              <a:spcBef>
                <a:spcPts val="0"/>
              </a:spcBef>
              <a:spcAft>
                <a:spcPts val="0"/>
              </a:spcAft>
              <a:buNone/>
            </a:pPr>
            <a:r>
              <a:rPr lang="en" sz="2000" b="1" dirty="0"/>
              <a:t>10,000 ft</a:t>
            </a:r>
            <a:r>
              <a:rPr lang="en" b="1" baseline="30000" dirty="0"/>
              <a:t>2</a:t>
            </a:r>
            <a:r>
              <a:rPr lang="en" sz="2000" b="1" dirty="0"/>
              <a:t> of DC space ⇒ lots of systems ⇒ lots of residual heat</a:t>
            </a:r>
          </a:p>
          <a:p>
            <a:pPr lvl="0" algn="ctr" rtl="0">
              <a:lnSpc>
                <a:spcPct val="140000"/>
              </a:lnSpc>
              <a:spcBef>
                <a:spcPts val="0"/>
              </a:spcBef>
              <a:spcAft>
                <a:spcPts val="0"/>
              </a:spcAft>
              <a:buNone/>
            </a:pPr>
            <a:r>
              <a:rPr lang="en" sz="2000" b="1" dirty="0"/>
              <a:t>EPO ⇒ No Power ⇒ No HVAC + lots of residual heat ⇒ Warm++</a:t>
            </a:r>
          </a:p>
          <a:p>
            <a:pPr lvl="0" algn="ctr" rtl="0">
              <a:lnSpc>
                <a:spcPct val="140000"/>
              </a:lnSpc>
              <a:spcBef>
                <a:spcPts val="0"/>
              </a:spcBef>
              <a:spcAft>
                <a:spcPts val="1000"/>
              </a:spcAft>
              <a:buNone/>
            </a:pPr>
            <a:r>
              <a:rPr lang="en" sz="2000" dirty="0"/>
              <a:t>HVAC </a:t>
            </a:r>
            <a:r>
              <a:rPr lang="en" sz="2000" b="1" dirty="0"/>
              <a:t>needs</a:t>
            </a:r>
            <a:r>
              <a:rPr lang="en" sz="2000" dirty="0"/>
              <a:t> to shutdown to allow FM-200 system to work</a:t>
            </a:r>
          </a:p>
          <a:p>
            <a:pPr lvl="0" algn="ctr" rtl="0">
              <a:lnSpc>
                <a:spcPct val="140000"/>
              </a:lnSpc>
              <a:spcBef>
                <a:spcPts val="0"/>
              </a:spcBef>
              <a:spcAft>
                <a:spcPts val="1000"/>
              </a:spcAft>
              <a:buNone/>
            </a:pPr>
            <a:r>
              <a:rPr lang="en" sz="2000" dirty="0"/>
              <a:t>(Reportedly not all racks powered off … Local FD used Manual EPO)</a:t>
            </a:r>
          </a:p>
          <a:p>
            <a:pPr lvl="0" algn="ctr" rtl="0">
              <a:lnSpc>
                <a:spcPct val="140000"/>
              </a:lnSpc>
              <a:spcBef>
                <a:spcPts val="0"/>
              </a:spcBef>
              <a:buNone/>
            </a:pPr>
            <a:r>
              <a:rPr lang="en" sz="2400" b="1" u="sng" dirty="0"/>
              <a:t>This could have had major repercussions.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a:t>Wait. What do you mean “Repercussions”?</a:t>
            </a:r>
          </a:p>
        </p:txBody>
      </p:sp>
      <p:sp>
        <p:nvSpPr>
          <p:cNvPr id="175" name="Shape 175"/>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marL="457200" lvl="0" indent="-381000" rtl="0">
              <a:lnSpc>
                <a:spcPct val="80000"/>
              </a:lnSpc>
              <a:spcBef>
                <a:spcPts val="0"/>
              </a:spcBef>
              <a:buSzPct val="100000"/>
              <a:buChar char="●"/>
            </a:pPr>
            <a:r>
              <a:rPr lang="en" sz="2400" dirty="0"/>
              <a:t>FM-200 system was depleted </a:t>
            </a:r>
          </a:p>
          <a:p>
            <a:pPr marL="457200" lvl="0" indent="-381000" rtl="0">
              <a:lnSpc>
                <a:spcPct val="80000"/>
              </a:lnSpc>
              <a:spcBef>
                <a:spcPts val="0"/>
              </a:spcBef>
              <a:buSzPct val="100000"/>
              <a:buChar char="●"/>
            </a:pPr>
            <a:r>
              <a:rPr lang="en" sz="2400" dirty="0"/>
              <a:t>Sprinkler system only backup to prevent Loss of Building</a:t>
            </a:r>
          </a:p>
          <a:p>
            <a:pPr marL="457200" lvl="0" indent="-381000" rtl="0">
              <a:lnSpc>
                <a:spcPct val="80000"/>
              </a:lnSpc>
              <a:spcBef>
                <a:spcPts val="0"/>
              </a:spcBef>
              <a:buSzPct val="100000"/>
              <a:buChar char="●"/>
            </a:pPr>
            <a:r>
              <a:rPr lang="en" sz="2400" dirty="0"/>
              <a:t>If temperature rose enough at the sensors, it rains inside.</a:t>
            </a:r>
          </a:p>
          <a:p>
            <a:pPr marL="457200" lvl="0" indent="-381000" rtl="0">
              <a:lnSpc>
                <a:spcPct val="80000"/>
              </a:lnSpc>
              <a:spcBef>
                <a:spcPts val="0"/>
              </a:spcBef>
              <a:buSzPct val="100000"/>
              <a:buChar char="●"/>
            </a:pPr>
            <a:r>
              <a:rPr lang="en" sz="2400" dirty="0"/>
              <a:t>Sprinklers are zoned to limit impact to affected area ... </a:t>
            </a:r>
          </a:p>
          <a:p>
            <a:pPr marL="457200" lvl="0" indent="-381000" algn="ctr" rtl="0">
              <a:lnSpc>
                <a:spcPct val="80000"/>
              </a:lnSpc>
              <a:spcBef>
                <a:spcPts val="0"/>
              </a:spcBef>
              <a:buSzPct val="100000"/>
              <a:buChar char="●"/>
            </a:pPr>
            <a:r>
              <a:rPr lang="en" sz="2400" b="1" dirty="0"/>
              <a:t>Sprinklers activate at 165F - ceiling temp of 180F-200F</a:t>
            </a:r>
          </a:p>
          <a:p>
            <a:pPr lvl="0" rtl="0">
              <a:lnSpc>
                <a:spcPct val="80000"/>
              </a:lnSpc>
              <a:spcBef>
                <a:spcPts val="0"/>
              </a:spcBef>
              <a:buNone/>
            </a:pPr>
            <a:r>
              <a:rPr lang="en" sz="2400" dirty="0"/>
              <a:t>This would protect the building, but at the risk of servers/etc.</a:t>
            </a:r>
          </a:p>
          <a:p>
            <a:pPr lvl="0" algn="ctr" rtl="0">
              <a:lnSpc>
                <a:spcPct val="80000"/>
              </a:lnSpc>
              <a:spcBef>
                <a:spcPts val="0"/>
              </a:spcBef>
              <a:buNone/>
            </a:pPr>
            <a:r>
              <a:rPr lang="en" sz="3000" b="1" u="sng" dirty="0"/>
              <a:t>But wait! </a:t>
            </a:r>
            <a:r>
              <a:rPr lang="en-US" sz="3000" b="1" u="sng" dirty="0" smtClean="0"/>
              <a:t>Wait! </a:t>
            </a:r>
            <a:r>
              <a:rPr lang="en" sz="3000" b="1" u="sng" dirty="0" smtClean="0"/>
              <a:t>There’s </a:t>
            </a:r>
            <a:r>
              <a:rPr lang="en" sz="3000" b="1" u="sng" dirty="0"/>
              <a:t>more!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dirty="0"/>
              <a:t>But wait! </a:t>
            </a:r>
            <a:r>
              <a:rPr lang="en-US" b="1" dirty="0" smtClean="0"/>
              <a:t>Wait! </a:t>
            </a:r>
            <a:r>
              <a:rPr lang="en" b="1" dirty="0" smtClean="0"/>
              <a:t>There’s </a:t>
            </a:r>
            <a:r>
              <a:rPr lang="en" b="1" dirty="0"/>
              <a:t>more!</a:t>
            </a:r>
          </a:p>
        </p:txBody>
      </p:sp>
      <p:sp>
        <p:nvSpPr>
          <p:cNvPr id="181" name="Shape 181"/>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marL="457200" lvl="0" indent="-381000" rtl="0">
              <a:lnSpc>
                <a:spcPct val="90000"/>
              </a:lnSpc>
              <a:spcBef>
                <a:spcPts val="0"/>
              </a:spcBef>
              <a:buSzPct val="100000"/>
              <a:buChar char="●"/>
            </a:pPr>
            <a:r>
              <a:rPr lang="en" sz="2400" dirty="0"/>
              <a:t>UPS room on the roof with the generator</a:t>
            </a:r>
          </a:p>
          <a:p>
            <a:pPr marL="457200" lvl="0" indent="-381000" rtl="0">
              <a:lnSpc>
                <a:spcPct val="90000"/>
              </a:lnSpc>
              <a:spcBef>
                <a:spcPts val="0"/>
              </a:spcBef>
              <a:buSzPct val="100000"/>
              <a:buChar char="●"/>
            </a:pPr>
            <a:r>
              <a:rPr lang="en" sz="2400" dirty="0"/>
              <a:t>Remained online despite DC EPO - separate “fire zone”</a:t>
            </a:r>
          </a:p>
          <a:p>
            <a:pPr marL="457200" lvl="0" indent="-381000" rtl="0">
              <a:lnSpc>
                <a:spcPct val="90000"/>
              </a:lnSpc>
              <a:spcBef>
                <a:spcPts val="0"/>
              </a:spcBef>
              <a:buSzPct val="100000"/>
              <a:buChar char="●"/>
            </a:pPr>
            <a:r>
              <a:rPr lang="en" sz="2400" dirty="0"/>
              <a:t>HVAC controller system shutdown due to EPO - no HVAC</a:t>
            </a:r>
          </a:p>
          <a:p>
            <a:pPr lvl="0" algn="ctr" rtl="0">
              <a:lnSpc>
                <a:spcPct val="90000"/>
              </a:lnSpc>
              <a:spcBef>
                <a:spcPts val="0"/>
              </a:spcBef>
              <a:buNone/>
            </a:pPr>
            <a:r>
              <a:rPr lang="en" sz="2400" dirty="0"/>
              <a:t>Even if low system loads, UPS batteries charging </a:t>
            </a:r>
            <a:r>
              <a:rPr lang="en" sz="2400" b="1" dirty="0"/>
              <a:t>⇒ Heat </a:t>
            </a:r>
          </a:p>
          <a:p>
            <a:pPr lvl="0" algn="ctr" rtl="0">
              <a:lnSpc>
                <a:spcPct val="90000"/>
              </a:lnSpc>
              <a:spcBef>
                <a:spcPts val="0"/>
              </a:spcBef>
              <a:buNone/>
            </a:pPr>
            <a:r>
              <a:rPr lang="en" sz="2400" b="1" dirty="0"/>
              <a:t>Sprinklers activate at 165F - ceiling temp of 180F-200F</a:t>
            </a:r>
          </a:p>
          <a:p>
            <a:pPr lvl="0" algn="ctr" rtl="0">
              <a:lnSpc>
                <a:spcPct val="90000"/>
              </a:lnSpc>
              <a:spcBef>
                <a:spcPts val="0"/>
              </a:spcBef>
              <a:buNone/>
            </a:pPr>
            <a:r>
              <a:rPr lang="en" sz="3000" b="1" dirty="0"/>
              <a:t>This Is Bad.  Mmmm’kay?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Clr>
                <a:schemeClr val="dk1"/>
              </a:buClr>
              <a:buSzPct val="39285"/>
              <a:buFont typeface="Arial"/>
              <a:buNone/>
            </a:pPr>
            <a:r>
              <a:rPr lang="en" b="1"/>
              <a:t>Back to our Story: One problem to solve first</a:t>
            </a:r>
          </a:p>
        </p:txBody>
      </p:sp>
      <p:sp>
        <p:nvSpPr>
          <p:cNvPr id="187" name="Shape 187"/>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algn="ctr">
              <a:lnSpc>
                <a:spcPct val="90000"/>
              </a:lnSpc>
            </a:pPr>
            <a:r>
              <a:rPr lang="en" sz="2000" b="1" u="sng" dirty="0"/>
              <a:t>Find the ignition source of whatever triggered the smoke sensors</a:t>
            </a:r>
          </a:p>
          <a:p>
            <a:pPr marL="457200" indent="-355600">
              <a:lnSpc>
                <a:spcPct val="90000"/>
              </a:lnSpc>
              <a:buChar char="●"/>
            </a:pPr>
            <a:r>
              <a:rPr lang="en" sz="2000" dirty="0"/>
              <a:t>Local FD and Fire Marshal cleared the scene for less essential staff</a:t>
            </a:r>
          </a:p>
          <a:p>
            <a:pPr marL="457200" indent="-355600">
              <a:lnSpc>
                <a:spcPct val="90000"/>
              </a:lnSpc>
              <a:buChar char="●"/>
            </a:pPr>
            <a:r>
              <a:rPr lang="en" sz="2000" dirty="0"/>
              <a:t>Fire Marshal wouldn’t OK power-on before ID of ignition source</a:t>
            </a:r>
          </a:p>
          <a:p>
            <a:pPr marL="457200" indent="-355600">
              <a:lnSpc>
                <a:spcPct val="90000"/>
              </a:lnSpc>
              <a:buChar char="●"/>
            </a:pPr>
            <a:r>
              <a:rPr lang="en" sz="2000" dirty="0"/>
              <a:t>Two smoke sensors localized it to a zone of racks</a:t>
            </a:r>
          </a:p>
          <a:p>
            <a:pPr marL="914400" lvl="1" indent="-355600">
              <a:lnSpc>
                <a:spcPct val="90000"/>
              </a:lnSpc>
              <a:buSzPct val="100000"/>
              <a:buChar char="○"/>
            </a:pPr>
            <a:r>
              <a:rPr lang="en" sz="2000" dirty="0"/>
              <a:t>Turned out to be hard due to FM-200/smoke sensor interaction</a:t>
            </a:r>
          </a:p>
          <a:p>
            <a:pPr marL="457200" indent="-355600">
              <a:lnSpc>
                <a:spcPct val="90000"/>
              </a:lnSpc>
              <a:buChar char="●"/>
            </a:pPr>
            <a:r>
              <a:rPr lang="en" sz="2000" dirty="0"/>
              <a:t>Fire Marshal had detected fading odor of burnt electronics</a:t>
            </a:r>
          </a:p>
          <a:p>
            <a:pPr marL="457200" indent="-355600">
              <a:lnSpc>
                <a:spcPct val="90000"/>
              </a:lnSpc>
              <a:buChar char="●"/>
            </a:pPr>
            <a:r>
              <a:rPr lang="en" sz="2000" dirty="0"/>
              <a:t>We had power for lights, but camera/video system offline.</a:t>
            </a:r>
          </a:p>
          <a:p>
            <a:pPr algn="ctr">
              <a:lnSpc>
                <a:spcPct val="90000"/>
              </a:lnSpc>
            </a:pPr>
            <a:r>
              <a:rPr lang="en" sz="2000" b="1" dirty="0"/>
              <a:t>It was 11PM and we needed to find what tripped the smoke sensors.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a:t>Row by Row, Rack by Rack</a:t>
            </a:r>
          </a:p>
        </p:txBody>
      </p:sp>
      <p:sp>
        <p:nvSpPr>
          <p:cNvPr id="193" name="Shape 193"/>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lvl="0" algn="ctr" rtl="0">
              <a:lnSpc>
                <a:spcPct val="100000"/>
              </a:lnSpc>
              <a:spcBef>
                <a:spcPts val="0"/>
              </a:spcBef>
              <a:buClr>
                <a:schemeClr val="dk1"/>
              </a:buClr>
              <a:buSzPct val="50000"/>
              <a:buFont typeface="Arial"/>
              <a:buNone/>
            </a:pPr>
            <a:r>
              <a:rPr lang="en" sz="2200" b="1" u="sng" dirty="0"/>
              <a:t>We had people. It was only ~90F/30C. “Rack To Rack” it was.</a:t>
            </a:r>
          </a:p>
          <a:p>
            <a:pPr marL="457200" lvl="0" indent="-228600" rtl="0">
              <a:lnSpc>
                <a:spcPct val="100000"/>
              </a:lnSpc>
              <a:spcBef>
                <a:spcPts val="0"/>
              </a:spcBef>
              <a:buChar char="●"/>
            </a:pPr>
            <a:r>
              <a:rPr lang="en" dirty="0"/>
              <a:t>Started with the rows of racks covered by the tripped smoke sensors</a:t>
            </a:r>
          </a:p>
          <a:p>
            <a:pPr marL="457200" lvl="0" indent="-228600" rtl="0">
              <a:lnSpc>
                <a:spcPct val="100000"/>
              </a:lnSpc>
              <a:spcBef>
                <a:spcPts val="0"/>
              </a:spcBef>
              <a:buChar char="●"/>
            </a:pPr>
            <a:r>
              <a:rPr lang="en" dirty="0"/>
              <a:t>“Let’s just get my racks out of the way and cross those off the list …”</a:t>
            </a:r>
          </a:p>
          <a:p>
            <a:pPr marL="457200" lvl="0" indent="-228600" rtl="0">
              <a:lnSpc>
                <a:spcPct val="100000"/>
              </a:lnSpc>
              <a:spcBef>
                <a:spcPts val="0"/>
              </a:spcBef>
              <a:buChar char="●"/>
            </a:pPr>
            <a:r>
              <a:rPr lang="en" dirty="0"/>
              <a:t>I, as one of few customers there, opened up my racks in that zone</a:t>
            </a:r>
          </a:p>
          <a:p>
            <a:pPr marL="457200" lvl="0" indent="-228600" rtl="0">
              <a:lnSpc>
                <a:spcPct val="100000"/>
              </a:lnSpc>
              <a:spcBef>
                <a:spcPts val="0"/>
              </a:spcBef>
              <a:buChar char="●"/>
            </a:pPr>
            <a:r>
              <a:rPr lang="en" dirty="0"/>
              <a:t>Yeah … Maybe not so much. Hi, Stomach of mine, meet the floor. </a:t>
            </a:r>
          </a:p>
          <a:p>
            <a:pPr lvl="0" algn="ctr" rtl="0">
              <a:lnSpc>
                <a:spcPct val="100000"/>
              </a:lnSpc>
              <a:spcBef>
                <a:spcPts val="0"/>
              </a:spcBef>
              <a:spcAft>
                <a:spcPts val="0"/>
              </a:spcAft>
              <a:buNone/>
            </a:pPr>
            <a:r>
              <a:rPr lang="en" sz="2400" b="1" dirty="0">
                <a:solidFill>
                  <a:schemeClr val="dk1"/>
                </a:solidFill>
              </a:rPr>
              <a:t>“I think I know what caught fire.”</a:t>
            </a:r>
          </a:p>
          <a:p>
            <a:pPr lvl="0" algn="ctr" rtl="0">
              <a:lnSpc>
                <a:spcPct val="100000"/>
              </a:lnSpc>
              <a:spcBef>
                <a:spcPts val="0"/>
              </a:spcBef>
              <a:spcAft>
                <a:spcPts val="0"/>
              </a:spcAft>
              <a:buNone/>
            </a:pPr>
            <a:r>
              <a:rPr lang="en" sz="2400" b="1" dirty="0"/>
              <a:t>That got </a:t>
            </a:r>
            <a:r>
              <a:rPr lang="en" sz="2400" b="1" u="sng" dirty="0"/>
              <a:t>everyone’s</a:t>
            </a:r>
            <a:r>
              <a:rPr lang="en" sz="2400" b="1" dirty="0"/>
              <a:t> attention …</a:t>
            </a:r>
          </a:p>
          <a:p>
            <a:pPr lvl="0" algn="ctr" rtl="0">
              <a:lnSpc>
                <a:spcPct val="100000"/>
              </a:lnSpc>
              <a:spcBef>
                <a:spcPts val="0"/>
              </a:spcBef>
              <a:spcAft>
                <a:spcPts val="0"/>
              </a:spcAft>
              <a:buNone/>
            </a:pPr>
            <a:r>
              <a:rPr lang="en" sz="2400" b="1" dirty="0"/>
              <a:t>I considered my career options ...</a:t>
            </a:r>
            <a:r>
              <a:rPr lang="en" sz="2400" b="1" u="sng" dirty="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a:t>OK, fine, some purposefully obfuscated pictures.</a:t>
            </a:r>
          </a:p>
        </p:txBody>
      </p:sp>
      <p:sp>
        <p:nvSpPr>
          <p:cNvPr id="199" name="Shape 199"/>
          <p:cNvSpPr txBox="1">
            <a:spLocks noGrp="1"/>
          </p:cNvSpPr>
          <p:nvPr>
            <p:ph type="body" idx="1"/>
          </p:nvPr>
        </p:nvSpPr>
        <p:spPr>
          <a:xfrm>
            <a:off x="1863600" y="1857645"/>
            <a:ext cx="5416800" cy="1146000"/>
          </a:xfrm>
          <a:prstGeom prst="rect">
            <a:avLst/>
          </a:prstGeom>
          <a:solidFill>
            <a:srgbClr val="F1C232"/>
          </a:solidFill>
          <a:ln w="152400" cap="flat" cmpd="sng">
            <a:solidFill>
              <a:srgbClr val="0401A0"/>
            </a:solidFill>
            <a:prstDash val="solid"/>
            <a:round/>
            <a:headEnd type="none" w="med" len="med"/>
            <a:tailEnd type="none" w="med" len="med"/>
          </a:ln>
        </p:spPr>
        <p:txBody>
          <a:bodyPr lIns="91425" tIns="91425" rIns="91425" bIns="91425" anchor="ctr" anchorCtr="0">
            <a:noAutofit/>
          </a:bodyPr>
          <a:lstStyle/>
          <a:p>
            <a:pPr lvl="0" algn="ctr" rtl="0">
              <a:spcBef>
                <a:spcPts val="0"/>
              </a:spcBef>
              <a:spcAft>
                <a:spcPts val="0"/>
              </a:spcAft>
              <a:buNone/>
            </a:pPr>
            <a:r>
              <a:rPr lang="en" sz="4000" b="1">
                <a:solidFill>
                  <a:srgbClr val="0401A0"/>
                </a:solidFill>
              </a:rPr>
              <a:t>Well, maybe not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311700" y="313327"/>
            <a:ext cx="8520600" cy="572700"/>
          </a:xfrm>
          <a:prstGeom prst="rect">
            <a:avLst/>
          </a:prstGeom>
        </p:spPr>
        <p:txBody>
          <a:bodyPr lIns="91425" tIns="91425" rIns="91425" bIns="91425" anchor="t" anchorCtr="0">
            <a:noAutofit/>
          </a:bodyPr>
          <a:lstStyle/>
          <a:p>
            <a:pPr lvl="0" algn="ctr" rtl="0">
              <a:spcBef>
                <a:spcPts val="0"/>
              </a:spcBef>
              <a:buNone/>
            </a:pPr>
            <a:r>
              <a:rPr lang="en" b="1"/>
              <a:t>Yeah, something bad definitely happened.</a:t>
            </a:r>
          </a:p>
        </p:txBody>
      </p:sp>
      <p:sp>
        <p:nvSpPr>
          <p:cNvPr id="205" name="Shape 205"/>
          <p:cNvSpPr txBox="1">
            <a:spLocks noGrp="1"/>
          </p:cNvSpPr>
          <p:nvPr>
            <p:ph type="body" idx="1"/>
          </p:nvPr>
        </p:nvSpPr>
        <p:spPr>
          <a:xfrm>
            <a:off x="1863600" y="1867052"/>
            <a:ext cx="5416800" cy="1146000"/>
          </a:xfrm>
          <a:prstGeom prst="rect">
            <a:avLst/>
          </a:prstGeom>
          <a:solidFill>
            <a:srgbClr val="F1C232"/>
          </a:solidFill>
          <a:ln w="152400" cap="flat" cmpd="sng">
            <a:solidFill>
              <a:srgbClr val="0401A0"/>
            </a:solidFill>
            <a:prstDash val="solid"/>
            <a:round/>
            <a:headEnd type="none" w="med" len="med"/>
            <a:tailEnd type="none" w="med" len="med"/>
          </a:ln>
        </p:spPr>
        <p:txBody>
          <a:bodyPr lIns="91425" tIns="91425" rIns="91425" bIns="91425" anchor="ctr" anchorCtr="0">
            <a:noAutofit/>
          </a:bodyPr>
          <a:lstStyle/>
          <a:p>
            <a:pPr lvl="0" algn="ctr" rtl="0">
              <a:spcBef>
                <a:spcPts val="0"/>
              </a:spcBef>
              <a:spcAft>
                <a:spcPts val="0"/>
              </a:spcAft>
              <a:buNone/>
            </a:pPr>
            <a:r>
              <a:rPr lang="en" sz="4000" b="1">
                <a:solidFill>
                  <a:srgbClr val="0401A0"/>
                </a:solidFill>
              </a:rPr>
              <a:t>Nope, still not yet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a:t>First Look “Under The Hood”</a:t>
            </a:r>
          </a:p>
        </p:txBody>
      </p:sp>
      <p:sp>
        <p:nvSpPr>
          <p:cNvPr id="211" name="Shape 211"/>
          <p:cNvSpPr txBox="1">
            <a:spLocks noGrp="1"/>
          </p:cNvSpPr>
          <p:nvPr>
            <p:ph type="body" idx="1"/>
          </p:nvPr>
        </p:nvSpPr>
        <p:spPr>
          <a:xfrm>
            <a:off x="1863600" y="1857645"/>
            <a:ext cx="5416800" cy="1146000"/>
          </a:xfrm>
          <a:prstGeom prst="rect">
            <a:avLst/>
          </a:prstGeom>
          <a:solidFill>
            <a:srgbClr val="F1C232"/>
          </a:solidFill>
          <a:ln w="152400" cap="flat" cmpd="sng">
            <a:solidFill>
              <a:srgbClr val="0401A0"/>
            </a:solidFill>
            <a:prstDash val="solid"/>
            <a:round/>
            <a:headEnd type="none" w="med" len="med"/>
            <a:tailEnd type="none" w="med" len="med"/>
          </a:ln>
        </p:spPr>
        <p:txBody>
          <a:bodyPr lIns="91425" tIns="91425" rIns="91425" bIns="91425" anchor="ctr" anchorCtr="0">
            <a:noAutofit/>
          </a:bodyPr>
          <a:lstStyle/>
          <a:p>
            <a:pPr lvl="0" algn="ctr" rtl="0">
              <a:spcBef>
                <a:spcPts val="0"/>
              </a:spcBef>
              <a:spcAft>
                <a:spcPts val="0"/>
              </a:spcAft>
              <a:buNone/>
            </a:pPr>
            <a:r>
              <a:rPr lang="en" sz="4000" b="1">
                <a:solidFill>
                  <a:srgbClr val="0401A0"/>
                </a:solidFill>
              </a:rPr>
              <a:t>Wish we could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a:t>Another look “under the hood”</a:t>
            </a:r>
          </a:p>
        </p:txBody>
      </p:sp>
      <p:sp>
        <p:nvSpPr>
          <p:cNvPr id="217" name="Shape 217"/>
          <p:cNvSpPr txBox="1">
            <a:spLocks noGrp="1"/>
          </p:cNvSpPr>
          <p:nvPr>
            <p:ph type="body" idx="1"/>
          </p:nvPr>
        </p:nvSpPr>
        <p:spPr>
          <a:xfrm>
            <a:off x="1863600" y="1857645"/>
            <a:ext cx="5416800" cy="1146000"/>
          </a:xfrm>
          <a:prstGeom prst="rect">
            <a:avLst/>
          </a:prstGeom>
          <a:solidFill>
            <a:srgbClr val="F1C232"/>
          </a:solidFill>
          <a:ln w="152400" cap="flat" cmpd="sng">
            <a:solidFill>
              <a:srgbClr val="0401A0"/>
            </a:solidFill>
            <a:prstDash val="solid"/>
            <a:round/>
            <a:headEnd type="none" w="med" len="med"/>
            <a:tailEnd type="none" w="med" len="med"/>
          </a:ln>
        </p:spPr>
        <p:txBody>
          <a:bodyPr lIns="91425" tIns="91425" rIns="91425" bIns="91425" anchor="ctr" anchorCtr="0">
            <a:noAutofit/>
          </a:bodyPr>
          <a:lstStyle/>
          <a:p>
            <a:pPr lvl="0" algn="ctr" rtl="0">
              <a:spcBef>
                <a:spcPts val="0"/>
              </a:spcBef>
              <a:spcAft>
                <a:spcPts val="0"/>
              </a:spcAft>
              <a:buNone/>
            </a:pPr>
            <a:r>
              <a:rPr lang="en" sz="4000" b="1">
                <a:solidFill>
                  <a:srgbClr val="0401A0"/>
                </a:solidFill>
              </a:rPr>
              <a:t>Maybe later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281350"/>
            <a:ext cx="8520600" cy="572700"/>
          </a:xfrm>
          <a:prstGeom prst="rect">
            <a:avLst/>
          </a:prstGeom>
        </p:spPr>
        <p:txBody>
          <a:bodyPr lIns="91425" tIns="91425" rIns="91425" bIns="91425" anchor="t" anchorCtr="0">
            <a:noAutofit/>
          </a:bodyPr>
          <a:lstStyle/>
          <a:p>
            <a:pPr lvl="0" algn="ctr" rtl="0">
              <a:spcBef>
                <a:spcPts val="0"/>
              </a:spcBef>
              <a:buNone/>
            </a:pPr>
            <a:r>
              <a:rPr lang="en" b="1" dirty="0"/>
              <a:t>Thanks and Acknowledgments</a:t>
            </a:r>
          </a:p>
        </p:txBody>
      </p:sp>
      <p:sp>
        <p:nvSpPr>
          <p:cNvPr id="68" name="Shape 68"/>
          <p:cNvSpPr txBox="1">
            <a:spLocks noGrp="1"/>
          </p:cNvSpPr>
          <p:nvPr>
            <p:ph type="body" idx="1"/>
          </p:nvPr>
        </p:nvSpPr>
        <p:spPr>
          <a:xfrm>
            <a:off x="311700" y="988800"/>
            <a:ext cx="8520600" cy="3416400"/>
          </a:xfrm>
          <a:prstGeom prst="rect">
            <a:avLst/>
          </a:prstGeom>
        </p:spPr>
        <p:txBody>
          <a:bodyPr lIns="91425" tIns="91425" rIns="91425" bIns="91425" anchor="t" anchorCtr="0">
            <a:noAutofit/>
          </a:bodyPr>
          <a:lstStyle/>
          <a:p>
            <a:pPr lvl="0" algn="ctr" rtl="0">
              <a:lnSpc>
                <a:spcPct val="115000"/>
              </a:lnSpc>
              <a:spcBef>
                <a:spcPts val="0"/>
              </a:spcBef>
              <a:spcAft>
                <a:spcPts val="1000"/>
              </a:spcAft>
              <a:buNone/>
            </a:pPr>
            <a:r>
              <a:rPr lang="en" sz="2400" b="1" dirty="0"/>
              <a:t>I would like to thank the following for … Everything</a:t>
            </a:r>
          </a:p>
          <a:p>
            <a:pPr lvl="0" algn="ctr" rtl="0">
              <a:lnSpc>
                <a:spcPct val="115000"/>
              </a:lnSpc>
              <a:spcBef>
                <a:spcPts val="0"/>
              </a:spcBef>
              <a:spcAft>
                <a:spcPts val="0"/>
              </a:spcAft>
              <a:buNone/>
            </a:pPr>
            <a:r>
              <a:rPr lang="en" sz="2400" dirty="0"/>
              <a:t>UC Office of General Counsel and Outside Counsel</a:t>
            </a:r>
          </a:p>
          <a:p>
            <a:pPr lvl="0" algn="ctr" rtl="0">
              <a:lnSpc>
                <a:spcPct val="115000"/>
              </a:lnSpc>
              <a:spcBef>
                <a:spcPts val="0"/>
              </a:spcBef>
              <a:spcAft>
                <a:spcPts val="0"/>
              </a:spcAft>
              <a:buNone/>
            </a:pPr>
            <a:r>
              <a:rPr lang="en" sz="2400" dirty="0"/>
              <a:t>Manufacturer, Insurance &amp; Forensics Investigators,</a:t>
            </a:r>
          </a:p>
          <a:p>
            <a:pPr lvl="0" algn="ctr" rtl="0">
              <a:lnSpc>
                <a:spcPct val="115000"/>
              </a:lnSpc>
              <a:spcBef>
                <a:spcPts val="0"/>
              </a:spcBef>
              <a:spcAft>
                <a:spcPts val="0"/>
              </a:spcAft>
              <a:buNone/>
            </a:pPr>
            <a:r>
              <a:rPr lang="en" sz="2400" dirty="0"/>
              <a:t>Campus Risk Services, Campus Fire Marshal,</a:t>
            </a:r>
          </a:p>
          <a:p>
            <a:pPr lvl="0" algn="ctr" rtl="0">
              <a:lnSpc>
                <a:spcPct val="115000"/>
              </a:lnSpc>
              <a:spcBef>
                <a:spcPts val="0"/>
              </a:spcBef>
              <a:spcAft>
                <a:spcPts val="0"/>
              </a:spcAft>
              <a:buNone/>
            </a:pPr>
            <a:r>
              <a:rPr lang="en" sz="2400" dirty="0"/>
              <a:t>System Integrators, Environmental Health &amp; Safety,</a:t>
            </a:r>
          </a:p>
          <a:p>
            <a:pPr lvl="0" algn="ctr" rtl="0">
              <a:lnSpc>
                <a:spcPct val="115000"/>
              </a:lnSpc>
              <a:spcBef>
                <a:spcPts val="0"/>
              </a:spcBef>
              <a:spcAft>
                <a:spcPts val="0"/>
              </a:spcAft>
              <a:buNone/>
            </a:pPr>
            <a:r>
              <a:rPr lang="en" sz="2400" dirty="0"/>
              <a:t>CIO’s Office, Datacenter Staff, EECS Department Chairs,</a:t>
            </a:r>
          </a:p>
          <a:p>
            <a:pPr lvl="0" algn="ctr" rtl="0">
              <a:lnSpc>
                <a:spcPct val="115000"/>
              </a:lnSpc>
              <a:spcBef>
                <a:spcPts val="0"/>
              </a:spcBef>
              <a:spcAft>
                <a:spcPts val="0"/>
              </a:spcAft>
              <a:buNone/>
            </a:pPr>
            <a:r>
              <a:rPr lang="en" sz="2400" dirty="0"/>
              <a:t>Lab Director, Faculty, </a:t>
            </a:r>
            <a:r>
              <a:rPr lang="en" sz="2400" dirty="0" smtClean="0"/>
              <a:t>Management,</a:t>
            </a:r>
            <a:endParaRPr lang="en-US" sz="2400" dirty="0"/>
          </a:p>
          <a:p>
            <a:pPr lvl="0" algn="ctr" rtl="0">
              <a:lnSpc>
                <a:spcPct val="115000"/>
              </a:lnSpc>
              <a:spcBef>
                <a:spcPts val="0"/>
              </a:spcBef>
              <a:spcAft>
                <a:spcPts val="0"/>
              </a:spcAft>
              <a:buNone/>
            </a:pPr>
            <a:r>
              <a:rPr lang="en" sz="2400" b="1" dirty="0" smtClean="0"/>
              <a:t>And </a:t>
            </a:r>
            <a:r>
              <a:rPr lang="en" sz="2400" b="1" dirty="0"/>
              <a:t>the </a:t>
            </a:r>
            <a:r>
              <a:rPr lang="en" sz="2400" b="1" strike="sngStrike" dirty="0"/>
              <a:t>Academy</a:t>
            </a:r>
            <a:r>
              <a:rPr lang="en" sz="2400" b="1" dirty="0"/>
              <a:t> … </a:t>
            </a:r>
            <a:r>
              <a:rPr lang="en-US" sz="2400" b="1" dirty="0" smtClean="0"/>
              <a:t>All of you</a:t>
            </a:r>
            <a:endParaRPr lang="en" sz="2400" b="1" dirty="0"/>
          </a:p>
          <a:p>
            <a:pPr lvl="0" algn="ctr" rtl="0">
              <a:lnSpc>
                <a:spcPct val="115000"/>
              </a:lnSpc>
              <a:spcBef>
                <a:spcPts val="0"/>
              </a:spcBef>
              <a:spcAft>
                <a:spcPts val="0"/>
              </a:spcAft>
              <a:buClr>
                <a:schemeClr val="dk1"/>
              </a:buClr>
              <a:buSzPct val="45833"/>
              <a:buFont typeface="Arial"/>
              <a:buNone/>
            </a:pPr>
            <a:endParaRPr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a:t>Saving the worst for last ...</a:t>
            </a:r>
          </a:p>
        </p:txBody>
      </p:sp>
      <p:sp>
        <p:nvSpPr>
          <p:cNvPr id="223" name="Shape 223"/>
          <p:cNvSpPr txBox="1">
            <a:spLocks noGrp="1"/>
          </p:cNvSpPr>
          <p:nvPr>
            <p:ph type="body" idx="1"/>
          </p:nvPr>
        </p:nvSpPr>
        <p:spPr>
          <a:xfrm>
            <a:off x="1863600" y="1857645"/>
            <a:ext cx="5416800" cy="1146000"/>
          </a:xfrm>
          <a:prstGeom prst="rect">
            <a:avLst/>
          </a:prstGeom>
          <a:solidFill>
            <a:srgbClr val="F1C232"/>
          </a:solidFill>
          <a:ln w="152400" cap="flat" cmpd="sng">
            <a:solidFill>
              <a:srgbClr val="0401A0"/>
            </a:solidFill>
            <a:prstDash val="solid"/>
            <a:round/>
            <a:headEnd type="none" w="med" len="med"/>
            <a:tailEnd type="none" w="med" len="med"/>
          </a:ln>
        </p:spPr>
        <p:txBody>
          <a:bodyPr lIns="91425" tIns="91425" rIns="91425" bIns="91425" anchor="ctr" anchorCtr="0">
            <a:noAutofit/>
          </a:bodyPr>
          <a:lstStyle/>
          <a:p>
            <a:pPr lvl="0" algn="ctr" rtl="0">
              <a:spcBef>
                <a:spcPts val="0"/>
              </a:spcBef>
              <a:spcAft>
                <a:spcPts val="0"/>
              </a:spcAft>
              <a:buNone/>
            </a:pPr>
            <a:r>
              <a:rPr lang="en" sz="4000" b="1">
                <a:solidFill>
                  <a:srgbClr val="0401A0"/>
                </a:solidFill>
              </a:rPr>
              <a:t>But not now.</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a:t>So, um, wow … like whoa.</a:t>
            </a:r>
          </a:p>
        </p:txBody>
      </p:sp>
      <p:sp>
        <p:nvSpPr>
          <p:cNvPr id="229" name="Shape 229"/>
          <p:cNvSpPr txBox="1">
            <a:spLocks noGrp="1"/>
          </p:cNvSpPr>
          <p:nvPr>
            <p:ph type="body" idx="1"/>
          </p:nvPr>
        </p:nvSpPr>
        <p:spPr>
          <a:xfrm>
            <a:off x="311700" y="973020"/>
            <a:ext cx="8520600" cy="509100"/>
          </a:xfrm>
          <a:prstGeom prst="rect">
            <a:avLst/>
          </a:prstGeom>
        </p:spPr>
        <p:txBody>
          <a:bodyPr lIns="91425" tIns="91425" rIns="91425" bIns="91425" anchor="t" anchorCtr="0">
            <a:noAutofit/>
          </a:bodyPr>
          <a:lstStyle/>
          <a:p>
            <a:pPr lvl="0" algn="ctr" rtl="0">
              <a:spcBef>
                <a:spcPts val="0"/>
              </a:spcBef>
              <a:buClr>
                <a:schemeClr val="dk1"/>
              </a:buClr>
              <a:buSzPct val="55000"/>
              <a:buFont typeface="Arial"/>
              <a:buNone/>
            </a:pPr>
            <a:r>
              <a:rPr lang="en" sz="2000" b="1"/>
              <a:t>Till I saw this, I did not once think one of my boxes had caught fire. </a:t>
            </a:r>
          </a:p>
          <a:p>
            <a:pPr lvl="0" algn="ctr" rtl="0">
              <a:spcBef>
                <a:spcPts val="0"/>
              </a:spcBef>
              <a:buNone/>
            </a:pPr>
            <a:endParaRPr sz="2400"/>
          </a:p>
        </p:txBody>
      </p:sp>
      <p:sp>
        <p:nvSpPr>
          <p:cNvPr id="230" name="Shape 230"/>
          <p:cNvSpPr txBox="1">
            <a:spLocks noGrp="1"/>
          </p:cNvSpPr>
          <p:nvPr>
            <p:ph type="body" idx="1"/>
          </p:nvPr>
        </p:nvSpPr>
        <p:spPr>
          <a:xfrm>
            <a:off x="935400" y="1911470"/>
            <a:ext cx="7273200" cy="879900"/>
          </a:xfrm>
          <a:prstGeom prst="rect">
            <a:avLst/>
          </a:prstGeom>
          <a:solidFill>
            <a:srgbClr val="F1C232"/>
          </a:solidFill>
          <a:ln w="152400" cap="flat" cmpd="sng">
            <a:solidFill>
              <a:srgbClr val="0401A0"/>
            </a:solidFill>
            <a:prstDash val="solid"/>
            <a:round/>
            <a:headEnd type="none" w="med" len="med"/>
            <a:tailEnd type="none" w="med" len="med"/>
          </a:ln>
        </p:spPr>
        <p:txBody>
          <a:bodyPr lIns="91425" tIns="91425" rIns="91425" bIns="91425" anchor="ctr" anchorCtr="0">
            <a:noAutofit/>
          </a:bodyPr>
          <a:lstStyle/>
          <a:p>
            <a:pPr lvl="0" algn="ctr" rtl="0">
              <a:spcBef>
                <a:spcPts val="0"/>
              </a:spcBef>
              <a:spcAft>
                <a:spcPts val="0"/>
              </a:spcAft>
              <a:buClr>
                <a:schemeClr val="dk1"/>
              </a:buClr>
              <a:buSzPct val="45833"/>
              <a:buFont typeface="Arial"/>
              <a:buNone/>
            </a:pPr>
            <a:r>
              <a:rPr lang="en" sz="2400" b="1">
                <a:solidFill>
                  <a:srgbClr val="0401A0"/>
                </a:solidFill>
              </a:rPr>
              <a:t>DETAILS OF SYSTEM DAMAGE REDACTED</a:t>
            </a:r>
          </a:p>
        </p:txBody>
      </p:sp>
      <p:sp>
        <p:nvSpPr>
          <p:cNvPr id="231" name="Shape 231"/>
          <p:cNvSpPr txBox="1">
            <a:spLocks noGrp="1"/>
          </p:cNvSpPr>
          <p:nvPr>
            <p:ph type="body" idx="1"/>
          </p:nvPr>
        </p:nvSpPr>
        <p:spPr>
          <a:xfrm>
            <a:off x="311700" y="3353970"/>
            <a:ext cx="8520600" cy="1077600"/>
          </a:xfrm>
          <a:prstGeom prst="rect">
            <a:avLst/>
          </a:prstGeom>
        </p:spPr>
        <p:txBody>
          <a:bodyPr lIns="91425" tIns="91425" rIns="91425" bIns="91425" anchor="ctr" anchorCtr="0">
            <a:noAutofit/>
          </a:bodyPr>
          <a:lstStyle/>
          <a:p>
            <a:pPr lvl="0" algn="ctr" rtl="0">
              <a:spcBef>
                <a:spcPts val="0"/>
              </a:spcBef>
              <a:buNone/>
            </a:pPr>
            <a:r>
              <a:rPr lang="en" sz="2400" b="1"/>
              <a:t>Complete and Total Loss of Server System.</a:t>
            </a:r>
          </a:p>
          <a:p>
            <a:pPr lvl="0" algn="ctr" rtl="0">
              <a:spcBef>
                <a:spcPts val="0"/>
              </a:spcBef>
              <a:buClr>
                <a:schemeClr val="dk1"/>
              </a:buClr>
              <a:buSzPct val="45833"/>
              <a:buFont typeface="Arial"/>
              <a:buNone/>
            </a:pPr>
            <a:r>
              <a:rPr lang="en" sz="2400" b="1"/>
              <a:t>Contact Heat Damage to adjacent Server System.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1863600" y="1857645"/>
            <a:ext cx="5416800" cy="1146000"/>
          </a:xfrm>
          <a:prstGeom prst="rect">
            <a:avLst/>
          </a:prstGeom>
          <a:solidFill>
            <a:srgbClr val="F1C232"/>
          </a:solidFill>
          <a:ln w="152400" cap="flat" cmpd="sng">
            <a:solidFill>
              <a:srgbClr val="0401A0"/>
            </a:solidFill>
            <a:prstDash val="solid"/>
            <a:round/>
            <a:headEnd type="none" w="med" len="med"/>
            <a:tailEnd type="none" w="med" len="med"/>
          </a:ln>
        </p:spPr>
        <p:txBody>
          <a:bodyPr lIns="91425" tIns="91425" rIns="91425" bIns="91425" anchor="ctr" anchorCtr="0">
            <a:noAutofit/>
          </a:bodyPr>
          <a:lstStyle/>
          <a:p>
            <a:pPr lvl="0" algn="ctr" rtl="0">
              <a:spcBef>
                <a:spcPts val="0"/>
              </a:spcBef>
              <a:spcAft>
                <a:spcPts val="0"/>
              </a:spcAft>
              <a:buNone/>
            </a:pPr>
            <a:r>
              <a:rPr lang="en" sz="4000" b="1">
                <a:solidFill>
                  <a:srgbClr val="0401A0"/>
                </a:solidFill>
              </a:rPr>
              <a:t>Can’t talk about this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1863600" y="1857645"/>
            <a:ext cx="5416800" cy="1146000"/>
          </a:xfrm>
          <a:prstGeom prst="rect">
            <a:avLst/>
          </a:prstGeom>
          <a:solidFill>
            <a:srgbClr val="F1C232"/>
          </a:solidFill>
          <a:ln w="152400" cap="flat" cmpd="sng">
            <a:solidFill>
              <a:srgbClr val="0401A0"/>
            </a:solidFill>
            <a:prstDash val="solid"/>
            <a:round/>
            <a:headEnd type="none" w="med" len="med"/>
            <a:tailEnd type="none" w="med" len="med"/>
          </a:ln>
        </p:spPr>
        <p:txBody>
          <a:bodyPr lIns="91425" tIns="91425" rIns="91425" bIns="91425" anchor="ctr" anchorCtr="0">
            <a:noAutofit/>
          </a:bodyPr>
          <a:lstStyle/>
          <a:p>
            <a:pPr lvl="0" algn="ctr" rtl="0">
              <a:spcBef>
                <a:spcPts val="0"/>
              </a:spcBef>
              <a:spcAft>
                <a:spcPts val="0"/>
              </a:spcAft>
              <a:buNone/>
            </a:pPr>
            <a:r>
              <a:rPr lang="en" sz="4000" b="1">
                <a:solidFill>
                  <a:srgbClr val="0401A0"/>
                </a:solidFill>
              </a:rPr>
              <a:t>Or this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1863600" y="1857645"/>
            <a:ext cx="5416800" cy="1146000"/>
          </a:xfrm>
          <a:prstGeom prst="rect">
            <a:avLst/>
          </a:prstGeom>
          <a:solidFill>
            <a:srgbClr val="F1C232"/>
          </a:solidFill>
          <a:ln w="152400" cap="flat" cmpd="sng">
            <a:solidFill>
              <a:srgbClr val="0401A0"/>
            </a:solidFill>
            <a:prstDash val="solid"/>
            <a:round/>
            <a:headEnd type="none" w="med" len="med"/>
            <a:tailEnd type="none" w="med" len="med"/>
          </a:ln>
        </p:spPr>
        <p:txBody>
          <a:bodyPr lIns="91425" tIns="91425" rIns="91425" bIns="91425" anchor="ctr" anchorCtr="0">
            <a:noAutofit/>
          </a:bodyPr>
          <a:lstStyle/>
          <a:p>
            <a:pPr lvl="0" algn="ctr" rtl="0">
              <a:spcBef>
                <a:spcPts val="0"/>
              </a:spcBef>
              <a:spcAft>
                <a:spcPts val="0"/>
              </a:spcAft>
              <a:buNone/>
            </a:pPr>
            <a:r>
              <a:rPr lang="en" sz="4000" b="1">
                <a:solidFill>
                  <a:srgbClr val="0401A0"/>
                </a:solidFill>
              </a:rPr>
              <a:t>… or that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a:t>The Flow of Information to Campus Leadership</a:t>
            </a:r>
          </a:p>
        </p:txBody>
      </p:sp>
      <p:sp>
        <p:nvSpPr>
          <p:cNvPr id="252" name="Shape 252"/>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lvl="0" rtl="0">
              <a:lnSpc>
                <a:spcPct val="150000"/>
              </a:lnSpc>
              <a:spcBef>
                <a:spcPts val="0"/>
              </a:spcBef>
              <a:spcAft>
                <a:spcPts val="0"/>
              </a:spcAft>
              <a:buNone/>
            </a:pPr>
            <a:r>
              <a:rPr lang="en" sz="2000" b="1"/>
              <a:t>“Which department did you say you were from?” I was asked.</a:t>
            </a:r>
          </a:p>
          <a:p>
            <a:pPr lvl="0" rtl="0">
              <a:lnSpc>
                <a:spcPct val="150000"/>
              </a:lnSpc>
              <a:spcBef>
                <a:spcPts val="0"/>
              </a:spcBef>
              <a:spcAft>
                <a:spcPts val="0"/>
              </a:spcAft>
              <a:buNone/>
            </a:pPr>
            <a:r>
              <a:rPr lang="en" sz="2000" b="1"/>
              <a:t>“EECS,” I replied</a:t>
            </a:r>
          </a:p>
          <a:p>
            <a:pPr lvl="0" rtl="0">
              <a:lnSpc>
                <a:spcPct val="150000"/>
              </a:lnSpc>
              <a:spcBef>
                <a:spcPts val="0"/>
              </a:spcBef>
              <a:spcAft>
                <a:spcPts val="0"/>
              </a:spcAft>
              <a:buNone/>
            </a:pPr>
            <a:r>
              <a:rPr lang="en" sz="2000" b="1"/>
              <a:t>“Thanks *taptaptap* *send*”</a:t>
            </a:r>
          </a:p>
          <a:p>
            <a:pPr lvl="0" rtl="0">
              <a:lnSpc>
                <a:spcPct val="150000"/>
              </a:lnSpc>
              <a:spcBef>
                <a:spcPts val="0"/>
              </a:spcBef>
              <a:spcAft>
                <a:spcPts val="0"/>
              </a:spcAft>
              <a:buNone/>
            </a:pPr>
            <a:r>
              <a:rPr lang="en" sz="2000" b="1"/>
              <a:t>“Who is that going to?” as I saw the e-mail go out from his phone.</a:t>
            </a:r>
          </a:p>
          <a:p>
            <a:pPr lvl="0" rtl="0">
              <a:lnSpc>
                <a:spcPct val="150000"/>
              </a:lnSpc>
              <a:spcBef>
                <a:spcPts val="0"/>
              </a:spcBef>
              <a:spcAft>
                <a:spcPts val="0"/>
              </a:spcAft>
              <a:buNone/>
            </a:pPr>
            <a:r>
              <a:rPr lang="en" sz="2000" b="1"/>
              <a:t>“Lyle. [Campus Deputy CIO]”</a:t>
            </a:r>
          </a:p>
          <a:p>
            <a:pPr lvl="0" rtl="0">
              <a:lnSpc>
                <a:spcPct val="150000"/>
              </a:lnSpc>
              <a:spcBef>
                <a:spcPts val="0"/>
              </a:spcBef>
              <a:spcAft>
                <a:spcPts val="0"/>
              </a:spcAft>
              <a:buNone/>
            </a:pPr>
            <a:r>
              <a:rPr lang="en" sz="2000" b="1"/>
              <a:t>“Ah, okay.”</a:t>
            </a:r>
          </a:p>
          <a:p>
            <a:pPr lvl="0" rtl="0">
              <a:lnSpc>
                <a:spcPct val="150000"/>
              </a:lnSpc>
              <a:spcBef>
                <a:spcPts val="0"/>
              </a:spcBef>
              <a:spcAft>
                <a:spcPts val="0"/>
              </a:spcAft>
              <a:buNone/>
            </a:pPr>
            <a:endParaRPr sz="2000" b="1"/>
          </a:p>
          <a:p>
            <a:pPr lvl="0" rtl="0">
              <a:lnSpc>
                <a:spcPct val="100000"/>
              </a:lnSpc>
              <a:spcBef>
                <a:spcPts val="0"/>
              </a:spcBef>
              <a:buClr>
                <a:schemeClr val="dk1"/>
              </a:buClr>
              <a:buSzPct val="45833"/>
              <a:buFont typeface="Arial"/>
              <a:buNone/>
            </a:pPr>
            <a:r>
              <a:rPr lang="en" sz="2400" b="1"/>
              <a:t>I mean, as long as it wasn’t the Daily Cal or something.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dirty="0"/>
              <a:t>What now?</a:t>
            </a:r>
          </a:p>
        </p:txBody>
      </p:sp>
      <p:sp>
        <p:nvSpPr>
          <p:cNvPr id="258" name="Shape 258"/>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lvl="0" algn="ctr" rtl="0">
              <a:spcBef>
                <a:spcPts val="0"/>
              </a:spcBef>
              <a:spcAft>
                <a:spcPts val="1000"/>
              </a:spcAft>
              <a:buNone/>
            </a:pPr>
            <a:r>
              <a:rPr lang="en" sz="2400" b="1" u="sng" dirty="0">
                <a:solidFill>
                  <a:srgbClr val="000000"/>
                </a:solidFill>
                <a:highlight>
                  <a:srgbClr val="FFFFFF"/>
                </a:highlight>
              </a:rPr>
              <a:t>I was now the man on the scene.</a:t>
            </a:r>
          </a:p>
          <a:p>
            <a:pPr lvl="0" algn="just" rtl="0">
              <a:spcBef>
                <a:spcPts val="0"/>
              </a:spcBef>
              <a:spcAft>
                <a:spcPts val="0"/>
              </a:spcAft>
              <a:buNone/>
            </a:pPr>
            <a:r>
              <a:rPr lang="en" sz="2000" dirty="0">
                <a:solidFill>
                  <a:srgbClr val="000000"/>
                </a:solidFill>
              </a:rPr>
              <a:t>I hadn’t intended it when I came down to lend a hand … but there I was.</a:t>
            </a:r>
          </a:p>
          <a:p>
            <a:pPr lvl="0" algn="just" rtl="0">
              <a:spcBef>
                <a:spcPts val="0"/>
              </a:spcBef>
              <a:spcAft>
                <a:spcPts val="0"/>
              </a:spcAft>
              <a:buNone/>
            </a:pPr>
            <a:r>
              <a:rPr lang="en" sz="2000" dirty="0">
                <a:solidFill>
                  <a:srgbClr val="000000"/>
                </a:solidFill>
              </a:rPr>
              <a:t>No running away - here’s my info, my management’s, my faculty’s …</a:t>
            </a:r>
          </a:p>
          <a:p>
            <a:pPr lvl="0" algn="just" rtl="0">
              <a:spcBef>
                <a:spcPts val="0"/>
              </a:spcBef>
              <a:spcAft>
                <a:spcPts val="0"/>
              </a:spcAft>
              <a:buNone/>
            </a:pPr>
            <a:endParaRPr sz="2000" dirty="0">
              <a:solidFill>
                <a:srgbClr val="000000"/>
              </a:solidFill>
            </a:endParaRPr>
          </a:p>
          <a:p>
            <a:pPr lvl="0" algn="just" rtl="0">
              <a:spcBef>
                <a:spcPts val="0"/>
              </a:spcBef>
              <a:spcAft>
                <a:spcPts val="0"/>
              </a:spcAft>
              <a:buNone/>
            </a:pPr>
            <a:r>
              <a:rPr lang="en" sz="2400" b="1" dirty="0">
                <a:solidFill>
                  <a:srgbClr val="000000"/>
                </a:solidFill>
              </a:rPr>
              <a:t>Upsides:</a:t>
            </a:r>
          </a:p>
          <a:p>
            <a:pPr marL="457200" lvl="0" indent="-355600" rtl="0">
              <a:spcBef>
                <a:spcPts val="0"/>
              </a:spcBef>
              <a:buSzPct val="100000"/>
              <a:buFont typeface="Arial"/>
              <a:buChar char="•"/>
            </a:pPr>
            <a:r>
              <a:rPr lang="en" sz="2000" dirty="0"/>
              <a:t>Ignition source Found. Scope and extent of fire defined by midnight</a:t>
            </a:r>
          </a:p>
          <a:p>
            <a:pPr marL="457200" lvl="0" indent="-355600" rtl="0">
              <a:spcBef>
                <a:spcPts val="0"/>
              </a:spcBef>
              <a:buSzPct val="100000"/>
              <a:buFont typeface="Arial"/>
              <a:buChar char="•"/>
            </a:pPr>
            <a:r>
              <a:rPr lang="en" sz="2000" dirty="0"/>
              <a:t>Recovery operations could begin - starting with HVAC and Power.</a:t>
            </a:r>
          </a:p>
          <a:p>
            <a:pPr marL="457200" lvl="0" indent="-355600" rtl="0">
              <a:spcBef>
                <a:spcPts val="0"/>
              </a:spcBef>
              <a:buSzPct val="100000"/>
              <a:buFont typeface="Arial"/>
              <a:buChar char="•"/>
            </a:pPr>
            <a:r>
              <a:rPr lang="en" sz="2000" dirty="0"/>
              <a:t>But these things are never easy.</a:t>
            </a:r>
          </a:p>
          <a:p>
            <a:pPr lvl="0" algn="just" rtl="0">
              <a:spcBef>
                <a:spcPts val="0"/>
              </a:spcBef>
              <a:spcAft>
                <a:spcPts val="0"/>
              </a:spcAft>
              <a:buClr>
                <a:schemeClr val="dk1"/>
              </a:buClr>
              <a:buSzPct val="61111"/>
              <a:buFont typeface="Arial"/>
              <a:buNone/>
            </a:pP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311700" y="294513"/>
            <a:ext cx="8520600" cy="572700"/>
          </a:xfrm>
          <a:prstGeom prst="rect">
            <a:avLst/>
          </a:prstGeom>
        </p:spPr>
        <p:txBody>
          <a:bodyPr lIns="91425" tIns="91425" rIns="91425" bIns="91425" anchor="t" anchorCtr="0">
            <a:noAutofit/>
          </a:bodyPr>
          <a:lstStyle/>
          <a:p>
            <a:pPr lvl="0" algn="ctr" rtl="0">
              <a:spcBef>
                <a:spcPts val="0"/>
              </a:spcBef>
              <a:buNone/>
            </a:pPr>
            <a:r>
              <a:rPr lang="en" b="1"/>
              <a:t>Which came 1st, </a:t>
            </a:r>
            <a:r>
              <a:rPr lang="en" b="1" strike="sngStrike"/>
              <a:t>Chicken</a:t>
            </a:r>
            <a:r>
              <a:rPr lang="en" b="1"/>
              <a:t> Power or </a:t>
            </a:r>
            <a:r>
              <a:rPr lang="en" b="1" strike="sngStrike"/>
              <a:t>Egg</a:t>
            </a:r>
            <a:r>
              <a:rPr lang="en" b="1"/>
              <a:t> HVAC?</a:t>
            </a:r>
          </a:p>
        </p:txBody>
      </p:sp>
      <p:sp>
        <p:nvSpPr>
          <p:cNvPr id="264" name="Shape 264"/>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lvl="0" algn="ctr" rtl="0">
              <a:spcBef>
                <a:spcPts val="0"/>
              </a:spcBef>
              <a:buNone/>
            </a:pPr>
            <a:r>
              <a:rPr lang="en" sz="2200" b="1" dirty="0"/>
              <a:t>How often do you do cold-start fire drills of your facilities?</a:t>
            </a:r>
          </a:p>
          <a:p>
            <a:pPr marL="457200" lvl="0" indent="-381000" rtl="0">
              <a:lnSpc>
                <a:spcPct val="150000"/>
              </a:lnSpc>
              <a:spcBef>
                <a:spcPts val="0"/>
              </a:spcBef>
              <a:buSzPct val="100000"/>
            </a:pPr>
            <a:r>
              <a:rPr lang="en" sz="2400" dirty="0"/>
              <a:t>HVAC control systems needed power.</a:t>
            </a:r>
          </a:p>
          <a:p>
            <a:pPr marL="457200" lvl="0" indent="-381000" rtl="0">
              <a:lnSpc>
                <a:spcPct val="150000"/>
              </a:lnSpc>
              <a:spcBef>
                <a:spcPts val="0"/>
              </a:spcBef>
              <a:buSzPct val="100000"/>
            </a:pPr>
            <a:r>
              <a:rPr lang="en" sz="2400" dirty="0"/>
              <a:t>Can’t turn on power until the HVAC is running …</a:t>
            </a:r>
          </a:p>
          <a:p>
            <a:pPr marL="457200" lvl="0" indent="-381000" rtl="0">
              <a:lnSpc>
                <a:spcPct val="150000"/>
              </a:lnSpc>
              <a:spcBef>
                <a:spcPts val="0"/>
              </a:spcBef>
              <a:buSzPct val="100000"/>
            </a:pPr>
            <a:r>
              <a:rPr lang="en" sz="2400" dirty="0"/>
              <a:t>But that UPS room is still running ...</a:t>
            </a:r>
          </a:p>
          <a:p>
            <a:pPr lvl="0" algn="ctr" rtl="0">
              <a:spcBef>
                <a:spcPts val="0"/>
              </a:spcBef>
              <a:buNone/>
            </a:pPr>
            <a:r>
              <a:rPr lang="en" sz="2400" b="1" dirty="0"/>
              <a:t>No restoration of power until early AM.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a:t>While waiting on status update about power ...</a:t>
            </a:r>
          </a:p>
        </p:txBody>
      </p:sp>
      <p:sp>
        <p:nvSpPr>
          <p:cNvPr id="270" name="Shape 270"/>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marL="457200" lvl="0" indent="-381000" rtl="0">
              <a:lnSpc>
                <a:spcPct val="80000"/>
              </a:lnSpc>
              <a:spcBef>
                <a:spcPts val="0"/>
              </a:spcBef>
              <a:buClr>
                <a:srgbClr val="0401A0"/>
              </a:buClr>
              <a:buSzPct val="100000"/>
              <a:buChar char="●"/>
            </a:pPr>
            <a:r>
              <a:rPr lang="en" sz="2400" dirty="0">
                <a:solidFill>
                  <a:srgbClr val="0401A0"/>
                </a:solidFill>
              </a:rPr>
              <a:t>[REDACTED]</a:t>
            </a:r>
          </a:p>
          <a:p>
            <a:pPr marL="914400" lvl="1" indent="-355600" rtl="0">
              <a:lnSpc>
                <a:spcPct val="80000"/>
              </a:lnSpc>
              <a:spcBef>
                <a:spcPts val="0"/>
              </a:spcBef>
              <a:buClr>
                <a:srgbClr val="0401A0"/>
              </a:buClr>
              <a:buSzPct val="100000"/>
              <a:buChar char="○"/>
            </a:pPr>
            <a:r>
              <a:rPr lang="en" sz="2000" dirty="0">
                <a:solidFill>
                  <a:srgbClr val="0401A0"/>
                </a:solidFill>
              </a:rPr>
              <a:t>[REDACTED]</a:t>
            </a:r>
          </a:p>
          <a:p>
            <a:pPr marL="914400" lvl="1" indent="-355600" rtl="0">
              <a:lnSpc>
                <a:spcPct val="80000"/>
              </a:lnSpc>
              <a:spcBef>
                <a:spcPts val="0"/>
              </a:spcBef>
              <a:buClr>
                <a:srgbClr val="0401A0"/>
              </a:buClr>
              <a:buSzPct val="100000"/>
              <a:buChar char="○"/>
            </a:pPr>
            <a:r>
              <a:rPr lang="en" sz="2000" dirty="0">
                <a:solidFill>
                  <a:srgbClr val="0401A0"/>
                </a:solidFill>
              </a:rPr>
              <a:t>[REDACTED]</a:t>
            </a:r>
          </a:p>
          <a:p>
            <a:pPr marL="914400" lvl="1" indent="-355600" rtl="0">
              <a:lnSpc>
                <a:spcPct val="80000"/>
              </a:lnSpc>
              <a:spcBef>
                <a:spcPts val="0"/>
              </a:spcBef>
              <a:buClr>
                <a:srgbClr val="0401A0"/>
              </a:buClr>
              <a:buSzPct val="100000"/>
              <a:buChar char="○"/>
            </a:pPr>
            <a:r>
              <a:rPr lang="en" sz="2000" dirty="0">
                <a:solidFill>
                  <a:srgbClr val="0401A0"/>
                </a:solidFill>
              </a:rPr>
              <a:t>[REDACTED]</a:t>
            </a:r>
          </a:p>
          <a:p>
            <a:pPr marL="457200" lvl="0" indent="-381000" rtl="0">
              <a:lnSpc>
                <a:spcPct val="80000"/>
              </a:lnSpc>
              <a:spcBef>
                <a:spcPts val="0"/>
              </a:spcBef>
              <a:buSzPct val="100000"/>
              <a:buChar char="●"/>
            </a:pPr>
            <a:r>
              <a:rPr lang="en" sz="2400" dirty="0"/>
              <a:t>Customer notified his own management</a:t>
            </a:r>
          </a:p>
          <a:p>
            <a:pPr marL="457200" lvl="0" indent="-381000" rtl="0">
              <a:lnSpc>
                <a:spcPct val="80000"/>
              </a:lnSpc>
              <a:spcBef>
                <a:spcPts val="0"/>
              </a:spcBef>
              <a:buSzPct val="100000"/>
              <a:buChar char="●"/>
            </a:pPr>
            <a:r>
              <a:rPr lang="en" sz="2400" dirty="0"/>
              <a:t>Customer unplugged all systems of the same type</a:t>
            </a:r>
          </a:p>
          <a:p>
            <a:pPr marL="914400" lvl="1" indent="-355600" rtl="0">
              <a:lnSpc>
                <a:spcPct val="80000"/>
              </a:lnSpc>
              <a:spcBef>
                <a:spcPts val="0"/>
              </a:spcBef>
              <a:buSzPct val="100000"/>
              <a:buChar char="○"/>
            </a:pPr>
            <a:r>
              <a:rPr lang="en" sz="2000" dirty="0"/>
              <a:t>There were a total of 30 from that order</a:t>
            </a:r>
          </a:p>
          <a:p>
            <a:pPr marL="914400" lvl="1" indent="-355600" rtl="0">
              <a:lnSpc>
                <a:spcPct val="80000"/>
              </a:lnSpc>
              <a:spcBef>
                <a:spcPts val="0"/>
              </a:spcBef>
              <a:buSzPct val="100000"/>
              <a:buChar char="○"/>
            </a:pPr>
            <a:r>
              <a:rPr lang="en" sz="2000" dirty="0"/>
              <a:t>There goes 90% of my group’s local compute.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311700" y="294513"/>
            <a:ext cx="8520600" cy="572700"/>
          </a:xfrm>
          <a:prstGeom prst="rect">
            <a:avLst/>
          </a:prstGeom>
        </p:spPr>
        <p:txBody>
          <a:bodyPr lIns="91425" tIns="91425" rIns="91425" bIns="91425" anchor="t" anchorCtr="0">
            <a:noAutofit/>
          </a:bodyPr>
          <a:lstStyle/>
          <a:p>
            <a:pPr lvl="0" algn="ctr" rtl="0">
              <a:spcBef>
                <a:spcPts val="0"/>
              </a:spcBef>
              <a:buNone/>
            </a:pPr>
            <a:r>
              <a:rPr lang="en" b="1"/>
              <a:t>Our story so far</a:t>
            </a:r>
          </a:p>
        </p:txBody>
      </p:sp>
      <p:sp>
        <p:nvSpPr>
          <p:cNvPr id="276" name="Shape 276"/>
          <p:cNvSpPr txBox="1">
            <a:spLocks noGrp="1"/>
          </p:cNvSpPr>
          <p:nvPr>
            <p:ph type="body" idx="1"/>
          </p:nvPr>
        </p:nvSpPr>
        <p:spPr>
          <a:xfrm>
            <a:off x="311700" y="1001963"/>
            <a:ext cx="8520600" cy="3416400"/>
          </a:xfrm>
          <a:prstGeom prst="rect">
            <a:avLst/>
          </a:prstGeom>
        </p:spPr>
        <p:txBody>
          <a:bodyPr lIns="91425" tIns="91425" rIns="91425" bIns="91425" anchor="t" anchorCtr="0">
            <a:noAutofit/>
          </a:bodyPr>
          <a:lstStyle/>
          <a:p>
            <a:pPr marL="457200" lvl="0" indent="-355600" rtl="0">
              <a:lnSpc>
                <a:spcPct val="70000"/>
              </a:lnSpc>
              <a:spcBef>
                <a:spcPts val="0"/>
              </a:spcBef>
              <a:buSzPct val="100000"/>
              <a:buChar char="●"/>
            </a:pPr>
            <a:r>
              <a:rPr lang="en" sz="2000" dirty="0"/>
              <a:t>One of my research group’s servers caught fire in the Campus DC</a:t>
            </a:r>
          </a:p>
          <a:p>
            <a:pPr marL="457200" lvl="0" indent="-355600" rtl="0">
              <a:lnSpc>
                <a:spcPct val="70000"/>
              </a:lnSpc>
              <a:spcBef>
                <a:spcPts val="0"/>
              </a:spcBef>
              <a:buSzPct val="100000"/>
              <a:buChar char="●"/>
            </a:pPr>
            <a:r>
              <a:rPr lang="en" sz="2000" dirty="0"/>
              <a:t>Campus DC shutdown, crippling Campus computing services</a:t>
            </a:r>
          </a:p>
          <a:p>
            <a:pPr marL="457200" lvl="0" indent="-355600" rtl="0">
              <a:lnSpc>
                <a:spcPct val="70000"/>
              </a:lnSpc>
              <a:spcBef>
                <a:spcPts val="0"/>
              </a:spcBef>
              <a:buSzPct val="100000"/>
              <a:buChar char="●"/>
            </a:pPr>
            <a:r>
              <a:rPr lang="en" sz="2000" dirty="0"/>
              <a:t>Recovery stalled till HVAC/Power circular dependency resolved</a:t>
            </a:r>
          </a:p>
          <a:p>
            <a:pPr marL="457200" lvl="0" indent="-355600" rtl="0">
              <a:lnSpc>
                <a:spcPct val="70000"/>
              </a:lnSpc>
              <a:spcBef>
                <a:spcPts val="0"/>
              </a:spcBef>
              <a:buSzPct val="100000"/>
              <a:buChar char="●"/>
            </a:pPr>
            <a:r>
              <a:rPr lang="en" sz="2000" dirty="0"/>
              <a:t>Everyone to reconvene at 7AM to begin organized recovery. </a:t>
            </a:r>
          </a:p>
          <a:p>
            <a:pPr marL="457200" lvl="0" indent="-355600" rtl="0">
              <a:lnSpc>
                <a:spcPct val="70000"/>
              </a:lnSpc>
              <a:spcBef>
                <a:spcPts val="0"/>
              </a:spcBef>
              <a:buSzPct val="100000"/>
              <a:buChar char="●"/>
            </a:pPr>
            <a:r>
              <a:rPr lang="en" sz="2000" dirty="0"/>
              <a:t>Rest of order of 30 servers taken offline</a:t>
            </a:r>
          </a:p>
          <a:p>
            <a:pPr marL="914400" lvl="1" indent="-355600" rtl="0">
              <a:lnSpc>
                <a:spcPct val="70000"/>
              </a:lnSpc>
              <a:spcBef>
                <a:spcPts val="0"/>
              </a:spcBef>
              <a:buSzPct val="100000"/>
              <a:buChar char="○"/>
            </a:pPr>
            <a:r>
              <a:rPr lang="en" sz="2000" dirty="0"/>
              <a:t>Total of 10 at Campus DC or already on RMA</a:t>
            </a:r>
          </a:p>
          <a:p>
            <a:pPr marL="914400" lvl="1" indent="-355600" rtl="0">
              <a:lnSpc>
                <a:spcPct val="70000"/>
              </a:lnSpc>
              <a:spcBef>
                <a:spcPts val="0"/>
              </a:spcBef>
              <a:buSzPct val="100000"/>
              <a:buChar char="○"/>
            </a:pPr>
            <a:r>
              <a:rPr lang="en" sz="2000" dirty="0"/>
              <a:t>20 more at Departmental in-house facilities</a:t>
            </a:r>
          </a:p>
          <a:p>
            <a:pPr marL="914400" lvl="1" indent="-355600" rtl="0">
              <a:lnSpc>
                <a:spcPct val="70000"/>
              </a:lnSpc>
              <a:spcBef>
                <a:spcPts val="0"/>
              </a:spcBef>
              <a:buSzPct val="100000"/>
              <a:buChar char="○"/>
            </a:pPr>
            <a:r>
              <a:rPr lang="en" sz="2000" dirty="0"/>
              <a:t>Major conference deadline for our researchers in a week.</a:t>
            </a:r>
          </a:p>
          <a:p>
            <a:pPr lvl="0" algn="ctr" rtl="0">
              <a:lnSpc>
                <a:spcPct val="70000"/>
              </a:lnSpc>
              <a:spcBef>
                <a:spcPts val="0"/>
              </a:spcBef>
              <a:buNone/>
            </a:pPr>
            <a:r>
              <a:rPr lang="en" sz="2000" b="1" dirty="0"/>
              <a:t>Not much local general purpose compute for my people </a:t>
            </a:r>
            <a:r>
              <a:rPr lang="en" sz="3000" b="1" dirty="0">
                <a:solidFill>
                  <a:srgbClr val="333333"/>
                </a:solidFill>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321715"/>
            <a:ext cx="8520600" cy="572700"/>
          </a:xfrm>
          <a:prstGeom prst="rect">
            <a:avLst/>
          </a:prstGeom>
        </p:spPr>
        <p:txBody>
          <a:bodyPr lIns="91425" tIns="91425" rIns="91425" bIns="91425" anchor="t" anchorCtr="0">
            <a:noAutofit/>
          </a:bodyPr>
          <a:lstStyle/>
          <a:p>
            <a:pPr lvl="0" algn="ctr">
              <a:spcBef>
                <a:spcPts val="0"/>
              </a:spcBef>
              <a:buNone/>
            </a:pPr>
            <a:r>
              <a:rPr lang="en-US" b="1" dirty="0" smtClean="0"/>
              <a:t>Some levity</a:t>
            </a:r>
            <a:endParaRPr lang="en" b="1" dirty="0"/>
          </a:p>
        </p:txBody>
      </p:sp>
      <p:sp>
        <p:nvSpPr>
          <p:cNvPr id="74" name="Shape 74"/>
          <p:cNvSpPr txBox="1">
            <a:spLocks noGrp="1"/>
          </p:cNvSpPr>
          <p:nvPr>
            <p:ph type="body" idx="1"/>
          </p:nvPr>
        </p:nvSpPr>
        <p:spPr>
          <a:xfrm>
            <a:off x="819141" y="1029165"/>
            <a:ext cx="4077300" cy="3416400"/>
          </a:xfrm>
          <a:prstGeom prst="rect">
            <a:avLst/>
          </a:prstGeom>
        </p:spPr>
        <p:txBody>
          <a:bodyPr lIns="91425" tIns="91425" rIns="91425" bIns="91425" anchor="ctr" anchorCtr="0">
            <a:noAutofit/>
          </a:bodyPr>
          <a:lstStyle/>
          <a:p>
            <a:pPr>
              <a:lnSpc>
                <a:spcPct val="150000"/>
              </a:lnSpc>
              <a:spcAft>
                <a:spcPts val="0"/>
              </a:spcAft>
            </a:pPr>
            <a:r>
              <a:rPr lang="en-US" sz="1200" b="1" dirty="0"/>
              <a:t>From the USENIX LISA 2017 Coloring Book</a:t>
            </a:r>
          </a:p>
          <a:p>
            <a:pPr lvl="0">
              <a:lnSpc>
                <a:spcPct val="150000"/>
              </a:lnSpc>
              <a:spcBef>
                <a:spcPts val="0"/>
              </a:spcBef>
              <a:spcAft>
                <a:spcPts val="0"/>
              </a:spcAft>
              <a:buNone/>
            </a:pPr>
            <a:r>
              <a:rPr lang="en" sz="3000" b="1" dirty="0" smtClean="0"/>
              <a:t>Much Relevant.</a:t>
            </a:r>
            <a:endParaRPr lang="en" sz="3000" b="1" dirty="0"/>
          </a:p>
          <a:p>
            <a:pPr lvl="0">
              <a:lnSpc>
                <a:spcPct val="150000"/>
              </a:lnSpc>
              <a:spcBef>
                <a:spcPts val="0"/>
              </a:spcBef>
              <a:spcAft>
                <a:spcPts val="0"/>
              </a:spcAft>
              <a:buNone/>
            </a:pPr>
            <a:r>
              <a:rPr lang="en" sz="3000" b="1" dirty="0"/>
              <a:t>Such On-Point.</a:t>
            </a:r>
          </a:p>
          <a:p>
            <a:pPr lvl="0">
              <a:lnSpc>
                <a:spcPct val="150000"/>
              </a:lnSpc>
              <a:spcBef>
                <a:spcPts val="0"/>
              </a:spcBef>
              <a:spcAft>
                <a:spcPts val="0"/>
              </a:spcAft>
              <a:buNone/>
            </a:pPr>
            <a:r>
              <a:rPr lang="en" sz="3000" b="1" dirty="0"/>
              <a:t>Wow.</a:t>
            </a:r>
          </a:p>
          <a:p>
            <a:pPr lvl="0">
              <a:lnSpc>
                <a:spcPct val="150000"/>
              </a:lnSpc>
              <a:spcBef>
                <a:spcPts val="0"/>
              </a:spcBef>
              <a:spcAft>
                <a:spcPts val="0"/>
              </a:spcAft>
              <a:buNone/>
            </a:pPr>
            <a:r>
              <a:rPr lang="en" sz="3000" b="1" dirty="0"/>
              <a:t>The Timely.</a:t>
            </a:r>
          </a:p>
        </p:txBody>
      </p:sp>
      <p:pic>
        <p:nvPicPr>
          <p:cNvPr id="75" name="Shape 75" descr="IMG_5449.JPG"/>
          <p:cNvPicPr preferRelativeResize="0"/>
          <p:nvPr/>
        </p:nvPicPr>
        <p:blipFill>
          <a:blip r:embed="rId3">
            <a:alphaModFix/>
          </a:blip>
          <a:stretch>
            <a:fillRect/>
          </a:stretch>
        </p:blipFill>
        <p:spPr>
          <a:xfrm>
            <a:off x="4896340" y="1029164"/>
            <a:ext cx="3416401" cy="3416401"/>
          </a:xfrm>
          <a:prstGeom prst="rect">
            <a:avLst/>
          </a:prstGeom>
          <a:noFill/>
          <a:ln>
            <a:noFill/>
          </a:ln>
        </p:spPr>
      </p:pic>
    </p:spTree>
    <p:extLst>
      <p:ext uri="{BB962C8B-B14F-4D97-AF65-F5344CB8AC3E}">
        <p14:creationId xmlns:p14="http://schemas.microsoft.com/office/powerpoint/2010/main" val="161973358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311700" y="294513"/>
            <a:ext cx="8520600" cy="572700"/>
          </a:xfrm>
          <a:prstGeom prst="rect">
            <a:avLst/>
          </a:prstGeom>
        </p:spPr>
        <p:txBody>
          <a:bodyPr lIns="91425" tIns="91425" rIns="91425" bIns="91425" anchor="t" anchorCtr="0">
            <a:noAutofit/>
          </a:bodyPr>
          <a:lstStyle/>
          <a:p>
            <a:pPr lvl="0" algn="ctr" rtl="0">
              <a:spcBef>
                <a:spcPts val="0"/>
              </a:spcBef>
              <a:buNone/>
            </a:pPr>
            <a:r>
              <a:rPr lang="en" b="1"/>
              <a:t>Morning Recovery (Sat)</a:t>
            </a:r>
          </a:p>
        </p:txBody>
      </p:sp>
      <p:sp>
        <p:nvSpPr>
          <p:cNvPr id="282" name="Shape 282"/>
          <p:cNvSpPr txBox="1">
            <a:spLocks noGrp="1"/>
          </p:cNvSpPr>
          <p:nvPr>
            <p:ph type="body" idx="1"/>
          </p:nvPr>
        </p:nvSpPr>
        <p:spPr>
          <a:xfrm>
            <a:off x="311700" y="1001963"/>
            <a:ext cx="8520600" cy="3416400"/>
          </a:xfrm>
          <a:prstGeom prst="rect">
            <a:avLst/>
          </a:prstGeom>
        </p:spPr>
        <p:txBody>
          <a:bodyPr lIns="91425" tIns="91425" rIns="91425" bIns="91425" anchor="t" anchorCtr="0">
            <a:noAutofit/>
          </a:bodyPr>
          <a:lstStyle/>
          <a:p>
            <a:pPr marL="457200" lvl="0" indent="-381000" rtl="0">
              <a:lnSpc>
                <a:spcPct val="70000"/>
              </a:lnSpc>
              <a:spcBef>
                <a:spcPts val="0"/>
              </a:spcBef>
              <a:buSzPct val="100000"/>
              <a:buChar char="●"/>
            </a:pPr>
            <a:r>
              <a:rPr lang="en" sz="2400" dirty="0"/>
              <a:t>Power and HVAC was up by 7AM</a:t>
            </a:r>
          </a:p>
          <a:p>
            <a:pPr marL="457200" lvl="0" indent="-381000" rtl="0">
              <a:lnSpc>
                <a:spcPct val="70000"/>
              </a:lnSpc>
              <a:spcBef>
                <a:spcPts val="0"/>
              </a:spcBef>
              <a:buSzPct val="100000"/>
              <a:buChar char="●"/>
            </a:pPr>
            <a:r>
              <a:rPr lang="en" sz="2400" dirty="0"/>
              <a:t>We (EECS) showed up - </a:t>
            </a:r>
            <a:r>
              <a:rPr lang="en" sz="2400" b="1" dirty="0"/>
              <a:t>we had to</a:t>
            </a:r>
            <a:r>
              <a:rPr lang="en" sz="2400" dirty="0"/>
              <a:t> (I got there at 8AM)</a:t>
            </a:r>
          </a:p>
          <a:p>
            <a:pPr marL="457200" lvl="0" indent="-381000" rtl="0">
              <a:lnSpc>
                <a:spcPct val="70000"/>
              </a:lnSpc>
              <a:spcBef>
                <a:spcPts val="0"/>
              </a:spcBef>
              <a:buSzPct val="100000"/>
              <a:buChar char="●"/>
            </a:pPr>
            <a:r>
              <a:rPr lang="en" sz="2400" dirty="0"/>
              <a:t>Everyone - DC Staff, other Customers - was cordial to us</a:t>
            </a:r>
          </a:p>
          <a:p>
            <a:pPr marL="457200" lvl="0" indent="-381000" rtl="0">
              <a:lnSpc>
                <a:spcPct val="70000"/>
              </a:lnSpc>
              <a:spcBef>
                <a:spcPts val="0"/>
              </a:spcBef>
              <a:buSzPct val="100000"/>
              <a:buChar char="●"/>
            </a:pPr>
            <a:r>
              <a:rPr lang="en" sz="2400" dirty="0"/>
              <a:t>Had to let people see the system-most-at-fault - no hiding</a:t>
            </a:r>
          </a:p>
          <a:p>
            <a:pPr marL="457200" lvl="0" indent="-381000" rtl="0">
              <a:lnSpc>
                <a:spcPct val="70000"/>
              </a:lnSpc>
              <a:spcBef>
                <a:spcPts val="0"/>
              </a:spcBef>
              <a:buSzPct val="100000"/>
              <a:buChar char="●"/>
            </a:pPr>
            <a:r>
              <a:rPr lang="en" sz="2400" dirty="0"/>
              <a:t>Brought up our Jenkins instance - first cold boot in ages</a:t>
            </a:r>
          </a:p>
          <a:p>
            <a:pPr marL="457200" lvl="0" indent="-381000" rtl="0">
              <a:lnSpc>
                <a:spcPct val="70000"/>
              </a:lnSpc>
              <a:spcBef>
                <a:spcPts val="0"/>
              </a:spcBef>
              <a:buSzPct val="100000"/>
              <a:buChar char="●"/>
            </a:pPr>
            <a:r>
              <a:rPr lang="en" sz="2400" dirty="0"/>
              <a:t>Broke for food</a:t>
            </a:r>
          </a:p>
          <a:p>
            <a:pPr marL="457200" lvl="0" indent="-381000" rtl="0">
              <a:lnSpc>
                <a:spcPct val="70000"/>
              </a:lnSpc>
              <a:spcBef>
                <a:spcPts val="0"/>
              </a:spcBef>
              <a:buSzPct val="100000"/>
              <a:buChar char="●"/>
            </a:pPr>
            <a:r>
              <a:rPr lang="en" sz="2400" dirty="0"/>
              <a:t>I started drafting initial communication to our vendor</a:t>
            </a:r>
          </a:p>
          <a:p>
            <a:pPr marL="457200" lvl="0" indent="-381000" rtl="0">
              <a:lnSpc>
                <a:spcPct val="70000"/>
              </a:lnSpc>
              <a:spcBef>
                <a:spcPts val="0"/>
              </a:spcBef>
              <a:buSzPct val="100000"/>
              <a:buChar char="●"/>
            </a:pPr>
            <a:r>
              <a:rPr lang="en" sz="2400" dirty="0"/>
              <a:t>Most Critical Systems up Sat, rest on Sun, Cleanup Mon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11700" y="294513"/>
            <a:ext cx="8520600" cy="572700"/>
          </a:xfrm>
          <a:prstGeom prst="rect">
            <a:avLst/>
          </a:prstGeom>
        </p:spPr>
        <p:txBody>
          <a:bodyPr lIns="91425" tIns="91425" rIns="91425" bIns="91425" anchor="t" anchorCtr="0">
            <a:noAutofit/>
          </a:bodyPr>
          <a:lstStyle/>
          <a:p>
            <a:pPr lvl="0" algn="ctr" rtl="0">
              <a:spcBef>
                <a:spcPts val="0"/>
              </a:spcBef>
              <a:buNone/>
            </a:pPr>
            <a:r>
              <a:rPr lang="en" b="1" dirty="0"/>
              <a:t>It’s Monday AM. What worked?</a:t>
            </a:r>
          </a:p>
        </p:txBody>
      </p:sp>
      <p:sp>
        <p:nvSpPr>
          <p:cNvPr id="288" name="Shape 288"/>
          <p:cNvSpPr txBox="1">
            <a:spLocks noGrp="1"/>
          </p:cNvSpPr>
          <p:nvPr>
            <p:ph type="body" idx="1"/>
          </p:nvPr>
        </p:nvSpPr>
        <p:spPr>
          <a:xfrm>
            <a:off x="311700" y="1001963"/>
            <a:ext cx="8520600" cy="3416400"/>
          </a:xfrm>
          <a:prstGeom prst="rect">
            <a:avLst/>
          </a:prstGeom>
        </p:spPr>
        <p:txBody>
          <a:bodyPr lIns="91425" tIns="91425" rIns="91425" bIns="91425" anchor="t" anchorCtr="0">
            <a:noAutofit/>
          </a:bodyPr>
          <a:lstStyle/>
          <a:p>
            <a:pPr marL="457200" lvl="0" indent="-374650" rtl="0">
              <a:lnSpc>
                <a:spcPct val="70000"/>
              </a:lnSpc>
              <a:spcBef>
                <a:spcPts val="0"/>
              </a:spcBef>
              <a:buSzPct val="100000"/>
              <a:buChar char="●"/>
            </a:pPr>
            <a:r>
              <a:rPr lang="en" sz="2300" b="1" dirty="0"/>
              <a:t>No injuries or deaths</a:t>
            </a:r>
          </a:p>
          <a:p>
            <a:pPr marL="457200" lvl="0" indent="-374650" rtl="0">
              <a:lnSpc>
                <a:spcPct val="70000"/>
              </a:lnSpc>
              <a:spcBef>
                <a:spcPts val="0"/>
              </a:spcBef>
              <a:buSzPct val="100000"/>
              <a:buChar char="●"/>
            </a:pPr>
            <a:r>
              <a:rPr lang="en" sz="2300" dirty="0"/>
              <a:t>Fire Suppression System worked, EPO (mostly) worked</a:t>
            </a:r>
          </a:p>
          <a:p>
            <a:pPr marL="457200" lvl="0" indent="-374650" rtl="0">
              <a:lnSpc>
                <a:spcPct val="70000"/>
              </a:lnSpc>
              <a:spcBef>
                <a:spcPts val="0"/>
              </a:spcBef>
              <a:buSzPct val="100000"/>
              <a:buChar char="●"/>
            </a:pPr>
            <a:r>
              <a:rPr lang="en" sz="2300" dirty="0"/>
              <a:t>Backup Comms: Systems remained up, were used well.</a:t>
            </a:r>
          </a:p>
          <a:p>
            <a:pPr marL="457200" lvl="0" indent="-374650" rtl="0">
              <a:lnSpc>
                <a:spcPct val="70000"/>
              </a:lnSpc>
              <a:spcBef>
                <a:spcPts val="0"/>
              </a:spcBef>
              <a:buSzPct val="100000"/>
              <a:buChar char="●"/>
            </a:pPr>
            <a:r>
              <a:rPr lang="en" sz="2300" dirty="0"/>
              <a:t>Save for WiFi/DHCP, Campus Network continued working</a:t>
            </a:r>
          </a:p>
          <a:p>
            <a:pPr marL="457200" lvl="0" indent="-374650" rtl="0">
              <a:lnSpc>
                <a:spcPct val="70000"/>
              </a:lnSpc>
              <a:spcBef>
                <a:spcPts val="0"/>
              </a:spcBef>
              <a:buSzPct val="100000"/>
              <a:buChar char="●"/>
            </a:pPr>
            <a:r>
              <a:rPr lang="en" sz="2300" dirty="0"/>
              <a:t>Very few systems lost as result of power cutoff</a:t>
            </a:r>
          </a:p>
          <a:p>
            <a:pPr marL="914400" lvl="1" indent="-374650" rtl="0">
              <a:lnSpc>
                <a:spcPct val="70000"/>
              </a:lnSpc>
              <a:spcBef>
                <a:spcPts val="0"/>
              </a:spcBef>
              <a:buSzPct val="100000"/>
              <a:buChar char="○"/>
            </a:pPr>
            <a:r>
              <a:rPr lang="en" sz="2300" dirty="0"/>
              <a:t>They were old and tasted like sour grapes anyway</a:t>
            </a:r>
          </a:p>
          <a:p>
            <a:pPr marL="457200" lvl="0" indent="-374650" rtl="0">
              <a:lnSpc>
                <a:spcPct val="70000"/>
              </a:lnSpc>
              <a:spcBef>
                <a:spcPts val="0"/>
              </a:spcBef>
              <a:buSzPct val="100000"/>
              <a:buChar char="●"/>
            </a:pPr>
            <a:r>
              <a:rPr lang="en" sz="2300" b="1" dirty="0"/>
              <a:t>We got lucky - this happened early on a Friday evening.</a:t>
            </a:r>
          </a:p>
          <a:p>
            <a:pPr marL="457200" lvl="0" indent="-374650" rtl="0">
              <a:lnSpc>
                <a:spcPct val="70000"/>
              </a:lnSpc>
              <a:spcBef>
                <a:spcPts val="0"/>
              </a:spcBef>
              <a:buSzPct val="100000"/>
              <a:buChar char="●"/>
            </a:pPr>
            <a:r>
              <a:rPr lang="en" sz="2300" dirty="0"/>
              <a:t>Recovery began Sat AM, everything back on or by Mon AM.</a:t>
            </a:r>
          </a:p>
          <a:p>
            <a:pPr marL="457200" lvl="0" indent="-374650" rtl="0">
              <a:lnSpc>
                <a:spcPct val="70000"/>
              </a:lnSpc>
              <a:spcBef>
                <a:spcPts val="0"/>
              </a:spcBef>
              <a:buSzPct val="100000"/>
              <a:buChar char="●"/>
            </a:pPr>
            <a:r>
              <a:rPr lang="en" sz="2300" dirty="0"/>
              <a:t>We all kept our jobs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a:t>Why was Friday evening such lucky timing?</a:t>
            </a:r>
          </a:p>
        </p:txBody>
      </p:sp>
      <p:sp>
        <p:nvSpPr>
          <p:cNvPr id="294" name="Shape 294"/>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marL="457200" lvl="0" indent="-381000" rtl="0">
              <a:lnSpc>
                <a:spcPct val="80000"/>
              </a:lnSpc>
              <a:spcBef>
                <a:spcPts val="0"/>
              </a:spcBef>
              <a:buSzPct val="100000"/>
              <a:buChar char="●"/>
            </a:pPr>
            <a:r>
              <a:rPr lang="en" sz="2400" dirty="0"/>
              <a:t>Reduced Impact</a:t>
            </a:r>
          </a:p>
          <a:p>
            <a:pPr marL="914400" lvl="1" indent="-381000" rtl="0">
              <a:lnSpc>
                <a:spcPct val="80000"/>
              </a:lnSpc>
              <a:spcBef>
                <a:spcPts val="0"/>
              </a:spcBef>
              <a:buSzPct val="100000"/>
              <a:buChar char="○"/>
            </a:pPr>
            <a:r>
              <a:rPr lang="en" sz="2400" dirty="0"/>
              <a:t>6:48PM ⇒ After “Business Hours”</a:t>
            </a:r>
          </a:p>
          <a:p>
            <a:pPr marL="914400" lvl="1" indent="-381000" rtl="0">
              <a:lnSpc>
                <a:spcPct val="80000"/>
              </a:lnSpc>
              <a:spcBef>
                <a:spcPts val="0"/>
              </a:spcBef>
              <a:buSzPct val="100000"/>
              <a:buChar char="○"/>
            </a:pPr>
            <a:r>
              <a:rPr lang="en" sz="2400" dirty="0"/>
              <a:t>Negligible weekend “Business” usage.</a:t>
            </a:r>
          </a:p>
          <a:p>
            <a:pPr marL="914400" lvl="1" indent="-381000" rtl="0">
              <a:lnSpc>
                <a:spcPct val="80000"/>
              </a:lnSpc>
              <a:spcBef>
                <a:spcPts val="0"/>
              </a:spcBef>
              <a:buSzPct val="100000"/>
              <a:buChar char="○"/>
            </a:pPr>
            <a:r>
              <a:rPr lang="en" sz="2400" dirty="0"/>
              <a:t>Still had Student usage (Homework, etc) though.</a:t>
            </a:r>
          </a:p>
          <a:p>
            <a:pPr marL="457200" lvl="0" indent="-381000" rtl="0">
              <a:lnSpc>
                <a:spcPct val="80000"/>
              </a:lnSpc>
              <a:spcBef>
                <a:spcPts val="0"/>
              </a:spcBef>
              <a:buSzPct val="100000"/>
              <a:buChar char="●"/>
            </a:pPr>
            <a:r>
              <a:rPr lang="en" sz="2400" dirty="0"/>
              <a:t>Staff availability</a:t>
            </a:r>
          </a:p>
          <a:p>
            <a:pPr marL="914400" lvl="1" indent="-381000" rtl="0">
              <a:lnSpc>
                <a:spcPct val="80000"/>
              </a:lnSpc>
              <a:spcBef>
                <a:spcPts val="0"/>
              </a:spcBef>
              <a:buSzPct val="100000"/>
              <a:buChar char="○"/>
            </a:pPr>
            <a:r>
              <a:rPr lang="en" sz="2400" dirty="0"/>
              <a:t>6:48PM ⇒ around typical “Shift Change” time, Staff++</a:t>
            </a:r>
          </a:p>
          <a:p>
            <a:pPr marL="914400" lvl="1" indent="-381000" rtl="0">
              <a:lnSpc>
                <a:spcPct val="80000"/>
              </a:lnSpc>
              <a:spcBef>
                <a:spcPts val="0"/>
              </a:spcBef>
              <a:buSzPct val="100000"/>
              <a:buChar char="○"/>
            </a:pPr>
            <a:r>
              <a:rPr lang="en" sz="2400" dirty="0"/>
              <a:t>Early enough to realistically reconsider weekend plans.</a:t>
            </a:r>
          </a:p>
          <a:p>
            <a:pPr marL="0" lvl="0" indent="0" rtl="0">
              <a:lnSpc>
                <a:spcPct val="80000"/>
              </a:lnSpc>
              <a:spcBef>
                <a:spcPts val="0"/>
              </a:spcBef>
              <a:buNone/>
            </a:pPr>
            <a:endParaRPr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dirty="0"/>
              <a:t>It’s Monday. What didn’t work so well?</a:t>
            </a:r>
          </a:p>
        </p:txBody>
      </p:sp>
      <p:sp>
        <p:nvSpPr>
          <p:cNvPr id="300" name="Shape 300"/>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marL="457200" lvl="0" indent="-355600" rtl="0">
              <a:lnSpc>
                <a:spcPct val="60000"/>
              </a:lnSpc>
              <a:spcBef>
                <a:spcPts val="0"/>
              </a:spcBef>
              <a:buSzPct val="100000"/>
              <a:buChar char="●"/>
            </a:pPr>
            <a:r>
              <a:rPr lang="en" sz="2000" dirty="0"/>
              <a:t>Smoke Detectors: didn’t detect early enough for staff response</a:t>
            </a:r>
          </a:p>
          <a:p>
            <a:pPr marL="914400" lvl="1" indent="-342900" rtl="0">
              <a:lnSpc>
                <a:spcPct val="60000"/>
              </a:lnSpc>
              <a:spcBef>
                <a:spcPts val="0"/>
              </a:spcBef>
              <a:buSzPct val="100000"/>
              <a:buChar char="○"/>
            </a:pPr>
            <a:r>
              <a:rPr lang="en" sz="1800" dirty="0"/>
              <a:t>VESDA planned (Installed Q3 2016),</a:t>
            </a:r>
          </a:p>
          <a:p>
            <a:pPr marL="914400" lvl="1" indent="-342900" rtl="0">
              <a:lnSpc>
                <a:spcPct val="60000"/>
              </a:lnSpc>
              <a:spcBef>
                <a:spcPts val="0"/>
              </a:spcBef>
              <a:buSzPct val="100000"/>
              <a:buChar char="○"/>
            </a:pPr>
            <a:r>
              <a:rPr lang="en" sz="1800" dirty="0"/>
              <a:t>Even then, DC not staffed Late PM - Early AM</a:t>
            </a:r>
          </a:p>
          <a:p>
            <a:pPr marL="457200" lvl="0" indent="-355600" rtl="0">
              <a:lnSpc>
                <a:spcPct val="60000"/>
              </a:lnSpc>
              <a:spcBef>
                <a:spcPts val="0"/>
              </a:spcBef>
              <a:buSzPct val="100000"/>
              <a:buChar char="●"/>
            </a:pPr>
            <a:r>
              <a:rPr lang="en" sz="2000" dirty="0"/>
              <a:t>Automatic EPO didn’t get everything. FD hit manual EPO for the rest. </a:t>
            </a:r>
          </a:p>
          <a:p>
            <a:pPr marL="457200" lvl="0" indent="-355600" rtl="0">
              <a:lnSpc>
                <a:spcPct val="60000"/>
              </a:lnSpc>
              <a:spcBef>
                <a:spcPts val="0"/>
              </a:spcBef>
              <a:buSzPct val="100000"/>
              <a:buChar char="●"/>
            </a:pPr>
            <a:r>
              <a:rPr lang="en" sz="2000" dirty="0"/>
              <a:t>UPS Room still ran, but without HVAC due to EPO</a:t>
            </a:r>
          </a:p>
          <a:p>
            <a:pPr marL="457200" lvl="0" indent="-355600" rtl="0">
              <a:lnSpc>
                <a:spcPct val="60000"/>
              </a:lnSpc>
              <a:spcBef>
                <a:spcPts val="0"/>
              </a:spcBef>
              <a:buSzPct val="100000"/>
              <a:buChar char="●"/>
            </a:pPr>
            <a:r>
              <a:rPr lang="en" sz="2000" dirty="0"/>
              <a:t>HVAC/Power Circular Dependency - Delayed restoration of service</a:t>
            </a:r>
          </a:p>
          <a:p>
            <a:pPr marL="457200" lvl="0" indent="-355600" rtl="0">
              <a:lnSpc>
                <a:spcPct val="60000"/>
              </a:lnSpc>
              <a:spcBef>
                <a:spcPts val="0"/>
              </a:spcBef>
              <a:buSzPct val="100000"/>
              <a:buChar char="●"/>
            </a:pPr>
            <a:r>
              <a:rPr lang="en" sz="2000" dirty="0"/>
              <a:t>CAS/Auth, Monitoring, Notification systems unavailable</a:t>
            </a:r>
          </a:p>
          <a:p>
            <a:pPr marL="914400" lvl="1" indent="-355600" rtl="0">
              <a:lnSpc>
                <a:spcPct val="60000"/>
              </a:lnSpc>
              <a:spcBef>
                <a:spcPts val="0"/>
              </a:spcBef>
              <a:buSzPct val="100000"/>
              <a:buChar char="○"/>
            </a:pPr>
            <a:r>
              <a:rPr lang="en" sz="2000" dirty="0"/>
              <a:t>Full active/active offsite DR/BC had been/always in progress</a:t>
            </a:r>
          </a:p>
          <a:p>
            <a:pPr marL="457200" lvl="0" indent="-355600" rtl="0">
              <a:lnSpc>
                <a:spcPct val="60000"/>
              </a:lnSpc>
              <a:spcBef>
                <a:spcPts val="0"/>
              </a:spcBef>
              <a:buSzPct val="100000"/>
              <a:buChar char="●"/>
            </a:pPr>
            <a:r>
              <a:rPr lang="en" sz="2000" dirty="0"/>
              <a:t>Facility Camera System wouldn’t export video of Hot Aisle from fire</a:t>
            </a:r>
          </a:p>
          <a:p>
            <a:pPr marL="914400" lvl="1" indent="-355600" rtl="0">
              <a:lnSpc>
                <a:spcPct val="60000"/>
              </a:lnSpc>
              <a:spcBef>
                <a:spcPts val="0"/>
              </a:spcBef>
              <a:buSzPct val="100000"/>
              <a:buChar char="○"/>
            </a:pPr>
            <a:r>
              <a:rPr lang="en" sz="2000" dirty="0"/>
              <a:t>DC Manager screen-scraped with his phone camera.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dirty="0"/>
              <a:t>The 2 months After</a:t>
            </a:r>
          </a:p>
        </p:txBody>
      </p:sp>
      <p:sp>
        <p:nvSpPr>
          <p:cNvPr id="306" name="Shape 306"/>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marL="457200" lvl="0" indent="-381000" rtl="0">
              <a:lnSpc>
                <a:spcPct val="70000"/>
              </a:lnSpc>
              <a:spcBef>
                <a:spcPts val="0"/>
              </a:spcBef>
              <a:buSzPct val="100000"/>
              <a:buChar char="●"/>
            </a:pPr>
            <a:r>
              <a:rPr lang="en" sz="2400" dirty="0"/>
              <a:t>Sep: Notified Vendor of event (That Monday)</a:t>
            </a:r>
          </a:p>
          <a:p>
            <a:pPr marL="914400" lvl="1" indent="-355600" rtl="0">
              <a:lnSpc>
                <a:spcPct val="70000"/>
              </a:lnSpc>
              <a:spcBef>
                <a:spcPts val="0"/>
              </a:spcBef>
              <a:buSzPct val="100000"/>
              <a:buChar char="○"/>
            </a:pPr>
            <a:r>
              <a:rPr lang="en" sz="2000" dirty="0"/>
              <a:t>Immediate response from Vendor with Manufacturer included</a:t>
            </a:r>
          </a:p>
          <a:p>
            <a:pPr marL="457200" lvl="0" indent="-381000" rtl="0">
              <a:lnSpc>
                <a:spcPct val="70000"/>
              </a:lnSpc>
              <a:spcBef>
                <a:spcPts val="0"/>
              </a:spcBef>
              <a:buSzPct val="100000"/>
              <a:buChar char="●"/>
            </a:pPr>
            <a:r>
              <a:rPr lang="en" sz="2400" dirty="0"/>
              <a:t>Sep: Engaged with Campus Risk Services</a:t>
            </a:r>
          </a:p>
          <a:p>
            <a:pPr marL="914400" lvl="1" indent="-355600" rtl="0">
              <a:lnSpc>
                <a:spcPct val="70000"/>
              </a:lnSpc>
              <a:spcBef>
                <a:spcPts val="0"/>
              </a:spcBef>
              <a:buSzPct val="100000"/>
              <a:buChar char="○"/>
            </a:pPr>
            <a:r>
              <a:rPr lang="en" sz="2000" dirty="0"/>
              <a:t>Connected us with Insurance and UC Legal Counsel</a:t>
            </a:r>
          </a:p>
          <a:p>
            <a:pPr marL="457200" lvl="0" indent="-381000" rtl="0">
              <a:lnSpc>
                <a:spcPct val="70000"/>
              </a:lnSpc>
              <a:spcBef>
                <a:spcPts val="0"/>
              </a:spcBef>
              <a:buSzPct val="100000"/>
              <a:buChar char="●"/>
            </a:pPr>
            <a:r>
              <a:rPr lang="en" sz="2400" dirty="0"/>
              <a:t>Oct: Dept Chair contact re status of investigation</a:t>
            </a:r>
          </a:p>
          <a:p>
            <a:pPr marL="457200" lvl="0" indent="-381000" rtl="0">
              <a:lnSpc>
                <a:spcPct val="70000"/>
              </a:lnSpc>
              <a:spcBef>
                <a:spcPts val="0"/>
              </a:spcBef>
              <a:buClr>
                <a:srgbClr val="0401A0"/>
              </a:buClr>
              <a:buSzPct val="100000"/>
              <a:buChar char="●"/>
            </a:pPr>
            <a:r>
              <a:rPr lang="en" sz="2400" dirty="0">
                <a:solidFill>
                  <a:srgbClr val="0401A0"/>
                </a:solidFill>
              </a:rPr>
              <a:t>[REDACTED]</a:t>
            </a:r>
          </a:p>
          <a:p>
            <a:pPr marL="457200" lvl="0" indent="-381000" rtl="0">
              <a:lnSpc>
                <a:spcPct val="70000"/>
              </a:lnSpc>
              <a:spcBef>
                <a:spcPts val="0"/>
              </a:spcBef>
              <a:buClr>
                <a:srgbClr val="0401A0"/>
              </a:buClr>
              <a:buSzPct val="100000"/>
              <a:buChar char="●"/>
            </a:pPr>
            <a:r>
              <a:rPr lang="en" sz="2400" dirty="0">
                <a:solidFill>
                  <a:srgbClr val="0401A0"/>
                </a:solidFill>
              </a:rPr>
              <a:t>[REDACTED]</a:t>
            </a:r>
          </a:p>
          <a:p>
            <a:pPr marL="457200" lvl="0" indent="-381000" rtl="0">
              <a:lnSpc>
                <a:spcPct val="70000"/>
              </a:lnSpc>
              <a:spcBef>
                <a:spcPts val="0"/>
              </a:spcBef>
              <a:buClr>
                <a:srgbClr val="0401A0"/>
              </a:buClr>
              <a:buSzPct val="100000"/>
              <a:buChar char="●"/>
            </a:pPr>
            <a:r>
              <a:rPr lang="en" sz="2400" dirty="0">
                <a:solidFill>
                  <a:srgbClr val="0401A0"/>
                </a:solidFill>
              </a:rPr>
              <a:t>[REDACTED]</a:t>
            </a:r>
          </a:p>
          <a:p>
            <a:pPr marL="457200" lvl="0" indent="-381000" rtl="0">
              <a:lnSpc>
                <a:spcPct val="70000"/>
              </a:lnSpc>
              <a:spcBef>
                <a:spcPts val="0"/>
              </a:spcBef>
              <a:buSzPct val="100000"/>
              <a:buChar char="●"/>
            </a:pPr>
            <a:r>
              <a:rPr lang="en" sz="2400" dirty="0"/>
              <a:t>Nov: Affected Systems Replaced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dirty="0"/>
              <a:t>Costs and Impact of the Fire itself:</a:t>
            </a:r>
          </a:p>
        </p:txBody>
      </p:sp>
      <p:sp>
        <p:nvSpPr>
          <p:cNvPr id="312" name="Shape 312"/>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lvl="0" algn="ctr" rtl="0">
              <a:lnSpc>
                <a:spcPct val="90000"/>
              </a:lnSpc>
              <a:spcBef>
                <a:spcPts val="0"/>
              </a:spcBef>
              <a:buNone/>
            </a:pPr>
            <a:r>
              <a:rPr lang="en" sz="2400" b="1" dirty="0"/>
              <a:t>Campus/Department (All depts, not just EECS) Level:</a:t>
            </a:r>
          </a:p>
          <a:p>
            <a:pPr marL="457200" lvl="0" indent="-381000" rtl="0">
              <a:lnSpc>
                <a:spcPct val="90000"/>
              </a:lnSpc>
              <a:spcBef>
                <a:spcPts val="0"/>
              </a:spcBef>
              <a:buSzPct val="100000"/>
              <a:buChar char="●"/>
            </a:pPr>
            <a:r>
              <a:rPr lang="en" sz="2400" dirty="0"/>
              <a:t>FM-200 system replenishment/inspection: ~$100K </a:t>
            </a:r>
          </a:p>
          <a:p>
            <a:pPr marL="457200" lvl="0" indent="-381000" rtl="0">
              <a:lnSpc>
                <a:spcPct val="90000"/>
              </a:lnSpc>
              <a:spcBef>
                <a:spcPts val="0"/>
              </a:spcBef>
              <a:buSzPct val="100000"/>
              <a:buChar char="●"/>
            </a:pPr>
            <a:r>
              <a:rPr lang="en" sz="2400" dirty="0"/>
              <a:t>Overtime for Data Center Staff, Physical Plant</a:t>
            </a:r>
          </a:p>
          <a:p>
            <a:pPr marL="457200" lvl="0" indent="-381000" rtl="0">
              <a:lnSpc>
                <a:spcPct val="90000"/>
              </a:lnSpc>
              <a:spcBef>
                <a:spcPts val="0"/>
              </a:spcBef>
              <a:buSzPct val="100000"/>
              <a:buChar char="●"/>
            </a:pPr>
            <a:r>
              <a:rPr lang="en" sz="2400" dirty="0"/>
              <a:t>Loss of most campus online services for the weekend</a:t>
            </a:r>
          </a:p>
          <a:p>
            <a:pPr marL="457200" lvl="0" indent="-381000" rtl="0">
              <a:lnSpc>
                <a:spcPct val="90000"/>
              </a:lnSpc>
              <a:spcBef>
                <a:spcPts val="0"/>
              </a:spcBef>
              <a:buSzPct val="100000"/>
              <a:buChar char="●"/>
            </a:pPr>
            <a:r>
              <a:rPr lang="en" sz="2400" dirty="0"/>
              <a:t>Minor loss of customer HW due to EPO power cutoff</a:t>
            </a:r>
          </a:p>
          <a:p>
            <a:pPr lvl="0" rtl="0">
              <a:lnSpc>
                <a:spcPct val="90000"/>
              </a:lnSpc>
              <a:spcBef>
                <a:spcPts val="0"/>
              </a:spcBef>
              <a:buNone/>
            </a:pPr>
            <a:r>
              <a:rPr lang="en" sz="2400" dirty="0"/>
              <a:t>Hard to put a cost on moving homework/academic deadlines</a:t>
            </a:r>
          </a:p>
          <a:p>
            <a:pPr lvl="0" algn="ctr" rtl="0">
              <a:lnSpc>
                <a:spcPct val="90000"/>
              </a:lnSpc>
              <a:spcBef>
                <a:spcPts val="0"/>
              </a:spcBef>
              <a:spcAft>
                <a:spcPts val="0"/>
              </a:spcAft>
              <a:buClr>
                <a:schemeClr val="dk1"/>
              </a:buClr>
              <a:buSzPct val="55000"/>
              <a:buFont typeface="Arial"/>
              <a:buNone/>
            </a:pPr>
            <a:r>
              <a:rPr lang="en" sz="2000" dirty="0">
                <a:solidFill>
                  <a:schemeClr val="dk1"/>
                </a:solidFill>
              </a:rPr>
              <a:t>(It would be a few weeks before the FM-200 was replenished ☹)</a:t>
            </a:r>
          </a:p>
          <a:p>
            <a:pPr lvl="0" rtl="0">
              <a:lnSpc>
                <a:spcPct val="90000"/>
              </a:lnSpc>
              <a:spcBef>
                <a:spcPts val="0"/>
              </a:spcBef>
              <a:buNone/>
            </a:pPr>
            <a:endParaRPr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dirty="0"/>
              <a:t>Costs and Impact	</a:t>
            </a:r>
          </a:p>
        </p:txBody>
      </p:sp>
      <p:sp>
        <p:nvSpPr>
          <p:cNvPr id="318" name="Shape 318"/>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lvl="0" rtl="0">
              <a:lnSpc>
                <a:spcPct val="90000"/>
              </a:lnSpc>
              <a:spcBef>
                <a:spcPts val="0"/>
              </a:spcBef>
              <a:buNone/>
            </a:pPr>
            <a:r>
              <a:rPr lang="en" sz="2400" b="1" dirty="0"/>
              <a:t>To our research group:</a:t>
            </a:r>
          </a:p>
          <a:p>
            <a:pPr marL="457200" lvl="0" indent="-381000" rtl="0">
              <a:lnSpc>
                <a:spcPct val="90000"/>
              </a:lnSpc>
              <a:spcBef>
                <a:spcPts val="0"/>
              </a:spcBef>
              <a:buSzPct val="100000"/>
              <a:buChar char="●"/>
            </a:pPr>
            <a:r>
              <a:rPr lang="en" sz="2400" dirty="0"/>
              <a:t>Loss of use of 480 Cores, 8TB of RAM, 300TB HDD/SSD</a:t>
            </a:r>
          </a:p>
          <a:p>
            <a:pPr marL="457200" lvl="0" indent="-381000" rtl="0">
              <a:lnSpc>
                <a:spcPct val="90000"/>
              </a:lnSpc>
              <a:spcBef>
                <a:spcPts val="0"/>
              </a:spcBef>
              <a:buSzPct val="100000"/>
              <a:buChar char="●"/>
            </a:pPr>
            <a:r>
              <a:rPr lang="en" sz="2400" dirty="0"/>
              <a:t>Already Expensive AWS $$/month spend doubled</a:t>
            </a:r>
          </a:p>
          <a:p>
            <a:pPr marL="457200" lvl="0" indent="-381000" rtl="0">
              <a:lnSpc>
                <a:spcPct val="90000"/>
              </a:lnSpc>
              <a:spcBef>
                <a:spcPts val="0"/>
              </a:spcBef>
              <a:buSzPct val="100000"/>
              <a:buChar char="●"/>
            </a:pPr>
            <a:r>
              <a:rPr lang="en" sz="2400" dirty="0"/>
              <a:t>Borrowing systems from other research groups</a:t>
            </a:r>
          </a:p>
          <a:p>
            <a:pPr marL="457200" lvl="0" indent="-381000" rtl="0">
              <a:lnSpc>
                <a:spcPct val="90000"/>
              </a:lnSpc>
              <a:spcBef>
                <a:spcPts val="0"/>
              </a:spcBef>
              <a:buSzPct val="100000"/>
              <a:buChar char="●"/>
            </a:pPr>
            <a:r>
              <a:rPr lang="en" sz="2400" dirty="0"/>
              <a:t>Engineering Staff time devoted to managing all this</a:t>
            </a:r>
          </a:p>
          <a:p>
            <a:pPr lvl="0" algn="ctr" rtl="0">
              <a:lnSpc>
                <a:spcPct val="90000"/>
              </a:lnSpc>
              <a:spcBef>
                <a:spcPts val="0"/>
              </a:spcBef>
              <a:buNone/>
            </a:pPr>
            <a:r>
              <a:rPr lang="en" sz="2400" b="1" dirty="0"/>
              <a:t>Potential Server Replacement Cost: $300K</a:t>
            </a:r>
          </a:p>
          <a:p>
            <a:pPr lvl="0" algn="ctr" rtl="0">
              <a:lnSpc>
                <a:spcPct val="90000"/>
              </a:lnSpc>
              <a:spcBef>
                <a:spcPts val="0"/>
              </a:spcBef>
              <a:buNone/>
            </a:pPr>
            <a:r>
              <a:rPr lang="en" sz="2400" b="1" dirty="0"/>
              <a:t>Pace of Research Marched 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dirty="0"/>
              <a:t>The Monday (and 2-3 weeks) After</a:t>
            </a:r>
          </a:p>
        </p:txBody>
      </p:sp>
      <p:sp>
        <p:nvSpPr>
          <p:cNvPr id="324" name="Shape 324"/>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marL="457200" lvl="0" indent="-381000" rtl="0">
              <a:lnSpc>
                <a:spcPct val="80000"/>
              </a:lnSpc>
              <a:spcBef>
                <a:spcPts val="0"/>
              </a:spcBef>
              <a:buSzPct val="100000"/>
              <a:buChar char="●"/>
            </a:pPr>
            <a:r>
              <a:rPr lang="en" sz="2400" dirty="0"/>
              <a:t>We notified System Integrator Vendor of event</a:t>
            </a:r>
          </a:p>
          <a:p>
            <a:pPr marL="914400" lvl="1" indent="-355600" rtl="0">
              <a:lnSpc>
                <a:spcPct val="80000"/>
              </a:lnSpc>
              <a:spcBef>
                <a:spcPts val="0"/>
              </a:spcBef>
              <a:buSzPct val="100000"/>
              <a:buChar char="○"/>
            </a:pPr>
            <a:r>
              <a:rPr lang="en" sz="2000" dirty="0"/>
              <a:t>Expressed need to inspect or replace all systems from order</a:t>
            </a:r>
          </a:p>
          <a:p>
            <a:pPr marL="914400" lvl="1" indent="-355600" rtl="0">
              <a:lnSpc>
                <a:spcPct val="80000"/>
              </a:lnSpc>
              <a:spcBef>
                <a:spcPts val="0"/>
              </a:spcBef>
              <a:buSzPct val="100000"/>
              <a:buChar char="○"/>
            </a:pPr>
            <a:r>
              <a:rPr lang="en" sz="2000" dirty="0"/>
              <a:t>Immediate response with Manufacturer included</a:t>
            </a:r>
          </a:p>
          <a:p>
            <a:pPr marL="457200" lvl="0" indent="-381000" rtl="0">
              <a:lnSpc>
                <a:spcPct val="80000"/>
              </a:lnSpc>
              <a:spcBef>
                <a:spcPts val="0"/>
              </a:spcBef>
              <a:buSzPct val="100000"/>
              <a:buChar char="●"/>
            </a:pPr>
            <a:r>
              <a:rPr lang="en" sz="2400" dirty="0"/>
              <a:t>Worked with Campus Risk Services</a:t>
            </a:r>
          </a:p>
          <a:p>
            <a:pPr marL="914400" lvl="1" indent="-355600" rtl="0">
              <a:lnSpc>
                <a:spcPct val="80000"/>
              </a:lnSpc>
              <a:spcBef>
                <a:spcPts val="0"/>
              </a:spcBef>
              <a:buSzPct val="100000"/>
              <a:buChar char="○"/>
            </a:pPr>
            <a:r>
              <a:rPr lang="en" sz="2000" dirty="0"/>
              <a:t>Connected us with Insurance and UC Legal Counsel</a:t>
            </a:r>
          </a:p>
          <a:p>
            <a:pPr marL="457200" lvl="0" indent="-381000" rtl="0">
              <a:lnSpc>
                <a:spcPct val="80000"/>
              </a:lnSpc>
              <a:spcBef>
                <a:spcPts val="0"/>
              </a:spcBef>
              <a:buSzPct val="100000"/>
              <a:buChar char="●"/>
            </a:pPr>
            <a:r>
              <a:rPr lang="en" sz="2400" dirty="0"/>
              <a:t>Gaps in experience/expertise levels between disciplines</a:t>
            </a:r>
          </a:p>
          <a:p>
            <a:pPr marL="457200" lvl="0" indent="-381000" rtl="0">
              <a:lnSpc>
                <a:spcPct val="80000"/>
              </a:lnSpc>
              <a:spcBef>
                <a:spcPts val="0"/>
              </a:spcBef>
              <a:buSzPct val="100000"/>
              <a:buChar char="●"/>
            </a:pPr>
            <a:r>
              <a:rPr lang="en" sz="2400" dirty="0"/>
              <a:t>Experienced means/methods “impedance mismatches”</a:t>
            </a:r>
          </a:p>
          <a:p>
            <a:pPr marL="457200" lvl="0" indent="-381000" rtl="0">
              <a:lnSpc>
                <a:spcPct val="80000"/>
              </a:lnSpc>
              <a:spcBef>
                <a:spcPts val="0"/>
              </a:spcBef>
              <a:buSzPct val="100000"/>
              <a:buChar char="●"/>
            </a:pPr>
            <a:r>
              <a:rPr lang="en" sz="2400" dirty="0"/>
              <a:t>We all wanted “the same thing” but how to get there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dirty="0"/>
              <a:t>Gaps in Expertise</a:t>
            </a:r>
          </a:p>
        </p:txBody>
      </p:sp>
      <p:sp>
        <p:nvSpPr>
          <p:cNvPr id="330" name="Shape 330"/>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lvl="0" rtl="0">
              <a:lnSpc>
                <a:spcPct val="80000"/>
              </a:lnSpc>
              <a:spcBef>
                <a:spcPts val="0"/>
              </a:spcBef>
              <a:buNone/>
            </a:pPr>
            <a:r>
              <a:rPr lang="en" sz="2400" dirty="0"/>
              <a:t>No one party had broad level of understanding of everything.</a:t>
            </a:r>
          </a:p>
          <a:p>
            <a:pPr marL="419100" lvl="0" indent="-342900" rtl="0">
              <a:lnSpc>
                <a:spcPct val="80000"/>
              </a:lnSpc>
              <a:spcBef>
                <a:spcPts val="0"/>
              </a:spcBef>
              <a:buSzPct val="100000"/>
              <a:buFont typeface="Arial"/>
              <a:buChar char="•"/>
            </a:pPr>
            <a:r>
              <a:rPr lang="en" sz="2400" dirty="0"/>
              <a:t>Risk Services/Legal were not engineers</a:t>
            </a:r>
          </a:p>
          <a:p>
            <a:pPr marL="419100" lvl="0" indent="-342900" rtl="0">
              <a:lnSpc>
                <a:spcPct val="80000"/>
              </a:lnSpc>
              <a:spcBef>
                <a:spcPts val="0"/>
              </a:spcBef>
              <a:buSzPct val="100000"/>
              <a:buFont typeface="Arial"/>
              <a:buChar char="•"/>
            </a:pPr>
            <a:r>
              <a:rPr lang="en" sz="2400" dirty="0"/>
              <a:t>Engineers were not attorneys or investigative specialists</a:t>
            </a:r>
          </a:p>
          <a:p>
            <a:pPr marL="419100" lvl="0" indent="-342900" rtl="0">
              <a:lnSpc>
                <a:spcPct val="80000"/>
              </a:lnSpc>
              <a:spcBef>
                <a:spcPts val="0"/>
              </a:spcBef>
              <a:buSzPct val="100000"/>
              <a:buFont typeface="Arial"/>
              <a:buChar char="•"/>
            </a:pPr>
            <a:r>
              <a:rPr lang="en" sz="2400" dirty="0"/>
              <a:t>Investigators were not datacenter specialists or attorneys</a:t>
            </a:r>
          </a:p>
          <a:p>
            <a:pPr marL="419100" lvl="0" indent="-342900" rtl="0">
              <a:lnSpc>
                <a:spcPct val="80000"/>
              </a:lnSpc>
              <a:spcBef>
                <a:spcPts val="0"/>
              </a:spcBef>
              <a:buSzPct val="100000"/>
              <a:buFont typeface="Arial"/>
              <a:buChar char="•"/>
            </a:pPr>
            <a:r>
              <a:rPr lang="en" sz="2400" dirty="0"/>
              <a:t>Few of us were Fire Suppression knowledgeable</a:t>
            </a:r>
          </a:p>
          <a:p>
            <a:pPr lvl="0" rtl="0">
              <a:lnSpc>
                <a:spcPct val="80000"/>
              </a:lnSpc>
              <a:spcBef>
                <a:spcPts val="0"/>
              </a:spcBef>
              <a:buNone/>
            </a:pPr>
            <a:r>
              <a:rPr lang="en" sz="2400" dirty="0"/>
              <a:t>I answered </a:t>
            </a:r>
            <a:r>
              <a:rPr lang="en-US" sz="2400" dirty="0" smtClean="0"/>
              <a:t>many </a:t>
            </a:r>
            <a:r>
              <a:rPr lang="en" sz="2400" dirty="0" smtClean="0"/>
              <a:t>questions </a:t>
            </a:r>
            <a:r>
              <a:rPr lang="en" sz="2400" dirty="0"/>
              <a:t>re: </a:t>
            </a:r>
            <a:r>
              <a:rPr lang="en" sz="2400" b="1" dirty="0"/>
              <a:t>“The Computer Industry”</a:t>
            </a:r>
          </a:p>
          <a:p>
            <a:pPr lvl="0" rtl="0">
              <a:lnSpc>
                <a:spcPct val="80000"/>
              </a:lnSpc>
              <a:spcBef>
                <a:spcPts val="0"/>
              </a:spcBef>
              <a:buNone/>
            </a:pPr>
            <a:r>
              <a:rPr lang="en" sz="2200" b="1" dirty="0"/>
              <a:t>Creative solutions for equiv of “Discovery Process” needs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dirty="0"/>
              <a:t>Creative Solutions for Discovery needs</a:t>
            </a:r>
          </a:p>
        </p:txBody>
      </p:sp>
      <p:sp>
        <p:nvSpPr>
          <p:cNvPr id="336" name="Shape 336"/>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marL="76200" lvl="0" rtl="0">
              <a:lnSpc>
                <a:spcPct val="80000"/>
              </a:lnSpc>
              <a:spcBef>
                <a:spcPts val="0"/>
              </a:spcBef>
              <a:buSzPct val="100000"/>
            </a:pPr>
            <a:r>
              <a:rPr lang="en" sz="2400" dirty="0"/>
              <a:t>How to provide 2 years worth of email threads re </a:t>
            </a:r>
            <a:r>
              <a:rPr lang="en" sz="2400" dirty="0" smtClean="0"/>
              <a:t>servers</a:t>
            </a:r>
            <a:endParaRPr lang="en-US" sz="2400" dirty="0" smtClean="0"/>
          </a:p>
          <a:p>
            <a:pPr marL="419100" lvl="0" indent="-342900" rtl="0">
              <a:lnSpc>
                <a:spcPct val="80000"/>
              </a:lnSpc>
              <a:spcBef>
                <a:spcPts val="0"/>
              </a:spcBef>
              <a:buSzPct val="100000"/>
              <a:buFont typeface="Arial"/>
              <a:buChar char="•"/>
            </a:pPr>
            <a:r>
              <a:rPr lang="en" sz="2400" dirty="0" smtClean="0"/>
              <a:t>Need </a:t>
            </a:r>
            <a:r>
              <a:rPr lang="en" sz="2400" dirty="0"/>
              <a:t>to preserve order, threading, </a:t>
            </a:r>
            <a:r>
              <a:rPr lang="en" sz="2400" dirty="0" smtClean="0"/>
              <a:t>headers</a:t>
            </a:r>
            <a:endParaRPr lang="en-US" sz="2400" dirty="0" smtClean="0"/>
          </a:p>
          <a:p>
            <a:pPr marL="419100" lvl="0" indent="-342900" rtl="0">
              <a:lnSpc>
                <a:spcPct val="80000"/>
              </a:lnSpc>
              <a:spcBef>
                <a:spcPts val="0"/>
              </a:spcBef>
              <a:buSzPct val="100000"/>
              <a:buFont typeface="Arial"/>
              <a:buChar char="•"/>
            </a:pPr>
            <a:r>
              <a:rPr lang="en" sz="2400" dirty="0" smtClean="0"/>
              <a:t>Create </a:t>
            </a:r>
            <a:r>
              <a:rPr lang="en" sz="2400" dirty="0"/>
              <a:t>read-only email lists w/ no </a:t>
            </a:r>
            <a:r>
              <a:rPr lang="en" sz="2400" dirty="0" smtClean="0"/>
              <a:t>subscribers</a:t>
            </a:r>
            <a:endParaRPr lang="en-US" sz="2400" dirty="0" smtClean="0"/>
          </a:p>
          <a:p>
            <a:pPr marL="419100" lvl="0" indent="-342900" rtl="0">
              <a:lnSpc>
                <a:spcPct val="80000"/>
              </a:lnSpc>
              <a:spcBef>
                <a:spcPts val="0"/>
              </a:spcBef>
              <a:buSzPct val="100000"/>
              <a:buFont typeface="Arial"/>
              <a:buChar char="•"/>
            </a:pPr>
            <a:r>
              <a:rPr lang="en" sz="2400" dirty="0" smtClean="0"/>
              <a:t>Inject all messages into those lists</a:t>
            </a:r>
            <a:endParaRPr lang="en-US" sz="2400" dirty="0" smtClean="0"/>
          </a:p>
          <a:p>
            <a:pPr marL="419100" lvl="0" indent="-342900" rtl="0">
              <a:lnSpc>
                <a:spcPct val="80000"/>
              </a:lnSpc>
              <a:spcBef>
                <a:spcPts val="0"/>
              </a:spcBef>
              <a:buSzPct val="100000"/>
              <a:buFont typeface="Arial"/>
              <a:buChar char="•"/>
            </a:pPr>
            <a:r>
              <a:rPr lang="en" sz="2400" dirty="0" smtClean="0"/>
              <a:t>Let </a:t>
            </a:r>
            <a:r>
              <a:rPr lang="en" sz="2400" dirty="0"/>
              <a:t>list archiver create easy to read email </a:t>
            </a:r>
            <a:r>
              <a:rPr lang="en" sz="2400" dirty="0" smtClean="0"/>
              <a:t>threads</a:t>
            </a:r>
            <a:endParaRPr lang="en-US" sz="2400" dirty="0" smtClean="0"/>
          </a:p>
          <a:p>
            <a:pPr marL="419100" lvl="0" indent="-342900" rtl="0">
              <a:lnSpc>
                <a:spcPct val="80000"/>
              </a:lnSpc>
              <a:spcBef>
                <a:spcPts val="0"/>
              </a:spcBef>
              <a:buSzPct val="100000"/>
              <a:buFont typeface="Arial"/>
              <a:buChar char="•"/>
            </a:pPr>
            <a:r>
              <a:rPr lang="en" sz="2400" dirty="0" smtClean="0"/>
              <a:t>Provide </a:t>
            </a:r>
            <a:r>
              <a:rPr lang="en" sz="2400" dirty="0"/>
              <a:t>read-only access to necessary parties.</a:t>
            </a:r>
          </a:p>
          <a:p>
            <a:pPr lvl="0" algn="ctr" rtl="0">
              <a:lnSpc>
                <a:spcPct val="90000"/>
              </a:lnSpc>
              <a:spcBef>
                <a:spcPts val="0"/>
              </a:spcBef>
              <a:spcAft>
                <a:spcPts val="0"/>
              </a:spcAft>
              <a:buNone/>
            </a:pPr>
            <a:r>
              <a:rPr lang="en" sz="2400" b="1" dirty="0"/>
              <a:t>Can’t send a gzip’d mbox or or maildir</a:t>
            </a:r>
          </a:p>
          <a:p>
            <a:pPr lvl="0" algn="ctr" rtl="0">
              <a:lnSpc>
                <a:spcPct val="90000"/>
              </a:lnSpc>
              <a:spcBef>
                <a:spcPts val="0"/>
              </a:spcBef>
              <a:spcAft>
                <a:spcPts val="0"/>
              </a:spcAft>
              <a:buNone/>
            </a:pPr>
            <a:r>
              <a:rPr lang="en" sz="2400" b="1" dirty="0"/>
              <a:t>Better than 10s-100s of print-msg-to-PDFs?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Remember, in the event of fire </a:t>
            </a:r>
            <a:r>
              <a:rPr lang="mr-IN" b="1" dirty="0" smtClean="0"/>
              <a:t>…</a:t>
            </a:r>
            <a:endParaRPr lang="en-US" b="1" dirty="0"/>
          </a:p>
        </p:txBody>
      </p:sp>
      <p:pic>
        <p:nvPicPr>
          <p:cNvPr id="4" name="Picture 3" descr="in-case-of-fire-1-git-commit-2-git-push-3-leave-building.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434" y="1152475"/>
            <a:ext cx="4864649" cy="3437609"/>
          </a:xfrm>
          <a:prstGeom prst="rect">
            <a:avLst/>
          </a:prstGeom>
        </p:spPr>
      </p:pic>
      <p:pic>
        <p:nvPicPr>
          <p:cNvPr id="5" name="Picture 4" descr="65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0255" y="1017724"/>
            <a:ext cx="2453269" cy="3626749"/>
          </a:xfrm>
          <a:prstGeom prst="rect">
            <a:avLst/>
          </a:prstGeom>
        </p:spPr>
      </p:pic>
    </p:spTree>
    <p:extLst>
      <p:ext uri="{BB962C8B-B14F-4D97-AF65-F5344CB8AC3E}">
        <p14:creationId xmlns:p14="http://schemas.microsoft.com/office/powerpoint/2010/main" val="17083420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a:t>Impedance Mismatches: Assets vs Relationships</a:t>
            </a:r>
          </a:p>
        </p:txBody>
      </p:sp>
      <p:sp>
        <p:nvSpPr>
          <p:cNvPr id="342" name="Shape 342"/>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lvl="0" rtl="0">
              <a:lnSpc>
                <a:spcPct val="80000"/>
              </a:lnSpc>
              <a:spcBef>
                <a:spcPts val="0"/>
              </a:spcBef>
              <a:buNone/>
            </a:pPr>
            <a:r>
              <a:rPr lang="en" sz="2400" dirty="0"/>
              <a:t>We all wanted the same thing. … Really! </a:t>
            </a:r>
          </a:p>
          <a:p>
            <a:pPr lvl="0" rtl="0">
              <a:lnSpc>
                <a:spcPct val="80000"/>
              </a:lnSpc>
              <a:spcBef>
                <a:spcPts val="0"/>
              </a:spcBef>
              <a:buNone/>
            </a:pPr>
            <a:r>
              <a:rPr lang="en" sz="2400" dirty="0"/>
              <a:t>But different underlying background </a:t>
            </a:r>
            <a:r>
              <a:rPr lang="en" sz="2400" dirty="0" smtClean="0"/>
              <a:t>priorities</a:t>
            </a:r>
            <a:r>
              <a:rPr lang="en-US" sz="2400" dirty="0" smtClean="0"/>
              <a:t>:</a:t>
            </a:r>
            <a:endParaRPr lang="en" sz="2400" dirty="0"/>
          </a:p>
          <a:p>
            <a:pPr marL="457200" lvl="0" indent="-381000" rtl="0">
              <a:lnSpc>
                <a:spcPct val="80000"/>
              </a:lnSpc>
              <a:spcBef>
                <a:spcPts val="0"/>
              </a:spcBef>
              <a:buSzPct val="100000"/>
              <a:buFont typeface="Arial"/>
              <a:buChar char="•"/>
            </a:pPr>
            <a:r>
              <a:rPr lang="en" sz="2400" dirty="0"/>
              <a:t>Maintaining relationships with Companies, rest of Campus</a:t>
            </a:r>
          </a:p>
          <a:p>
            <a:pPr marL="457200" lvl="0" indent="-381000" rtl="0">
              <a:lnSpc>
                <a:spcPct val="80000"/>
              </a:lnSpc>
              <a:spcBef>
                <a:spcPts val="0"/>
              </a:spcBef>
              <a:buSzPct val="100000"/>
              <a:buFont typeface="Arial"/>
              <a:buChar char="•"/>
            </a:pPr>
            <a:r>
              <a:rPr lang="en" sz="2400" dirty="0"/>
              <a:t>Defending University assets, funding, risk management</a:t>
            </a:r>
          </a:p>
          <a:p>
            <a:pPr marL="457200" lvl="0" indent="-381000" rtl="0">
              <a:lnSpc>
                <a:spcPct val="80000"/>
              </a:lnSpc>
              <a:spcBef>
                <a:spcPts val="0"/>
              </a:spcBef>
              <a:buSzPct val="100000"/>
              <a:buFont typeface="Arial"/>
              <a:buChar char="•"/>
            </a:pPr>
            <a:r>
              <a:rPr lang="en" sz="2400" dirty="0"/>
              <a:t>Protecting Company names and reputation</a:t>
            </a:r>
          </a:p>
          <a:p>
            <a:pPr marL="457200" lvl="0" indent="-381000" rtl="0">
              <a:lnSpc>
                <a:spcPct val="80000"/>
              </a:lnSpc>
              <a:spcBef>
                <a:spcPts val="0"/>
              </a:spcBef>
              <a:buSzPct val="100000"/>
              <a:buFont typeface="Arial"/>
              <a:buChar char="•"/>
            </a:pPr>
            <a:r>
              <a:rPr lang="en" sz="2400" dirty="0"/>
              <a:t>Reducing Liability</a:t>
            </a:r>
          </a:p>
          <a:p>
            <a:pPr lvl="0" rtl="0">
              <a:lnSpc>
                <a:spcPct val="80000"/>
              </a:lnSpc>
              <a:spcBef>
                <a:spcPts val="0"/>
              </a:spcBef>
              <a:buNone/>
            </a:pPr>
            <a:r>
              <a:rPr lang="en" sz="2200" b="1" dirty="0"/>
              <a:t>This is natural, but could have potentially derailed progress. </a:t>
            </a:r>
          </a:p>
          <a:p>
            <a:pPr lvl="0" rtl="0">
              <a:lnSpc>
                <a:spcPct val="80000"/>
              </a:lnSpc>
              <a:spcBef>
                <a:spcPts val="0"/>
              </a:spcBef>
              <a:buNone/>
            </a:pPr>
            <a:endParaRPr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a:t>We all wanted to “make things right”.</a:t>
            </a:r>
          </a:p>
          <a:p>
            <a:pPr lvl="0" rtl="0">
              <a:spcBef>
                <a:spcPts val="0"/>
              </a:spcBef>
              <a:buNone/>
            </a:pPr>
            <a:endParaRPr/>
          </a:p>
        </p:txBody>
      </p:sp>
      <p:sp>
        <p:nvSpPr>
          <p:cNvPr id="348" name="Shape 348"/>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marL="457200" lvl="0" indent="-381000" rtl="0">
              <a:lnSpc>
                <a:spcPct val="90000"/>
              </a:lnSpc>
              <a:spcBef>
                <a:spcPts val="0"/>
              </a:spcBef>
              <a:buSzPct val="100000"/>
              <a:buChar char="●"/>
            </a:pPr>
            <a:r>
              <a:rPr lang="en" sz="2400" dirty="0"/>
              <a:t>Replace all suspect components or replace all systems</a:t>
            </a:r>
          </a:p>
          <a:p>
            <a:pPr marL="457200" lvl="0" indent="-381000" rtl="0">
              <a:lnSpc>
                <a:spcPct val="90000"/>
              </a:lnSpc>
              <a:spcBef>
                <a:spcPts val="0"/>
              </a:spcBef>
              <a:buSzPct val="100000"/>
              <a:buChar char="●"/>
            </a:pPr>
            <a:r>
              <a:rPr lang="en" sz="2400" dirty="0"/>
              <a:t>Conduct full forensics/FA on the system that caught fire</a:t>
            </a:r>
          </a:p>
          <a:p>
            <a:pPr marL="457200" lvl="0" indent="-381000" rtl="0">
              <a:lnSpc>
                <a:spcPct val="90000"/>
              </a:lnSpc>
              <a:spcBef>
                <a:spcPts val="0"/>
              </a:spcBef>
              <a:buSzPct val="100000"/>
              <a:buChar char="●"/>
            </a:pPr>
            <a:r>
              <a:rPr lang="en" sz="2400" dirty="0"/>
              <a:t>Enact changes to prevent similar occurrences</a:t>
            </a:r>
          </a:p>
          <a:p>
            <a:pPr marL="457200" lvl="0" indent="-381000" rtl="0">
              <a:lnSpc>
                <a:spcPct val="90000"/>
              </a:lnSpc>
              <a:spcBef>
                <a:spcPts val="0"/>
              </a:spcBef>
              <a:buSzPct val="100000"/>
              <a:buChar char="●"/>
            </a:pPr>
            <a:r>
              <a:rPr lang="en" sz="2400" dirty="0"/>
              <a:t>Cover UC Berkeley costs from the event</a:t>
            </a:r>
          </a:p>
          <a:p>
            <a:pPr marL="457200" lvl="0" indent="-381000" rtl="0">
              <a:lnSpc>
                <a:spcPct val="90000"/>
              </a:lnSpc>
              <a:spcBef>
                <a:spcPts val="0"/>
              </a:spcBef>
              <a:buSzPct val="100000"/>
              <a:buChar char="●"/>
            </a:pPr>
            <a:r>
              <a:rPr lang="en" sz="2400" dirty="0"/>
              <a:t>Still work with and trust each other in the future</a:t>
            </a:r>
          </a:p>
          <a:p>
            <a:pPr lvl="0" algn="ctr" rtl="0">
              <a:lnSpc>
                <a:spcPct val="90000"/>
              </a:lnSpc>
              <a:spcBef>
                <a:spcPts val="0"/>
              </a:spcBef>
              <a:spcAft>
                <a:spcPts val="0"/>
              </a:spcAft>
              <a:buNone/>
            </a:pPr>
            <a:r>
              <a:rPr lang="en" sz="2400" b="1" dirty="0"/>
              <a:t>This was an unfortunate incident - not malice.</a:t>
            </a:r>
          </a:p>
          <a:p>
            <a:pPr lvl="0" algn="ctr" rtl="0">
              <a:lnSpc>
                <a:spcPct val="90000"/>
              </a:lnSpc>
              <a:spcBef>
                <a:spcPts val="0"/>
              </a:spcBef>
              <a:spcAft>
                <a:spcPts val="0"/>
              </a:spcAft>
              <a:buNone/>
            </a:pPr>
            <a:r>
              <a:rPr lang="en" sz="2400" b="1" dirty="0"/>
              <a:t>But this is not the the Airline Industry.</a:t>
            </a:r>
          </a:p>
          <a:p>
            <a:pPr lvl="0" algn="ctr" rtl="0">
              <a:lnSpc>
                <a:spcPct val="90000"/>
              </a:lnSpc>
              <a:spcBef>
                <a:spcPts val="0"/>
              </a:spcBef>
              <a:spcAft>
                <a:spcPts val="0"/>
              </a:spcAft>
              <a:buNone/>
            </a:pPr>
            <a:r>
              <a:rPr lang="en" sz="2400" b="1" dirty="0"/>
              <a:t>There is no NTSB/CPSC/FAA for the Datacenter.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a:t>Your Forensics Lab or Mine?</a:t>
            </a:r>
          </a:p>
        </p:txBody>
      </p:sp>
      <p:sp>
        <p:nvSpPr>
          <p:cNvPr id="354" name="Shape 354"/>
          <p:cNvSpPr txBox="1">
            <a:spLocks noGrp="1"/>
          </p:cNvSpPr>
          <p:nvPr>
            <p:ph type="body" idx="1"/>
          </p:nvPr>
        </p:nvSpPr>
        <p:spPr>
          <a:xfrm>
            <a:off x="311700" y="2981295"/>
            <a:ext cx="8520600" cy="1486200"/>
          </a:xfrm>
          <a:prstGeom prst="rect">
            <a:avLst/>
          </a:prstGeom>
        </p:spPr>
        <p:txBody>
          <a:bodyPr lIns="91425" tIns="91425" rIns="91425" bIns="91425" anchor="ctr" anchorCtr="0">
            <a:noAutofit/>
          </a:bodyPr>
          <a:lstStyle/>
          <a:p>
            <a:pPr lvl="0" algn="ctr" rtl="0">
              <a:lnSpc>
                <a:spcPct val="100000"/>
              </a:lnSpc>
              <a:spcBef>
                <a:spcPts val="0"/>
              </a:spcBef>
              <a:spcAft>
                <a:spcPts val="0"/>
              </a:spcAft>
              <a:buClr>
                <a:schemeClr val="dk1"/>
              </a:buClr>
              <a:buSzPct val="36666"/>
              <a:buFont typeface="Arial"/>
              <a:buNone/>
            </a:pPr>
            <a:r>
              <a:rPr lang="en" sz="3000" b="1" dirty="0"/>
              <a:t>Obviously, there was an investigation</a:t>
            </a:r>
          </a:p>
          <a:p>
            <a:pPr lvl="0" algn="ctr" rtl="0">
              <a:lnSpc>
                <a:spcPct val="100000"/>
              </a:lnSpc>
              <a:spcBef>
                <a:spcPts val="0"/>
              </a:spcBef>
              <a:spcAft>
                <a:spcPts val="0"/>
              </a:spcAft>
              <a:buClr>
                <a:schemeClr val="dk1"/>
              </a:buClr>
              <a:buSzPct val="36666"/>
              <a:buFont typeface="Arial"/>
              <a:buNone/>
            </a:pPr>
            <a:endParaRPr sz="3000" b="1" dirty="0"/>
          </a:p>
          <a:p>
            <a:pPr lvl="0" algn="ctr" rtl="0">
              <a:lnSpc>
                <a:spcPct val="100000"/>
              </a:lnSpc>
              <a:spcBef>
                <a:spcPts val="0"/>
              </a:spcBef>
              <a:spcAft>
                <a:spcPts val="0"/>
              </a:spcAft>
              <a:buClr>
                <a:schemeClr val="dk1"/>
              </a:buClr>
              <a:buSzPct val="36666"/>
              <a:buFont typeface="Arial"/>
              <a:buNone/>
            </a:pPr>
            <a:r>
              <a:rPr lang="en" sz="3000" b="1" dirty="0"/>
              <a:t>This is a good outcome</a:t>
            </a:r>
          </a:p>
        </p:txBody>
      </p:sp>
      <p:sp>
        <p:nvSpPr>
          <p:cNvPr id="355" name="Shape 355"/>
          <p:cNvSpPr txBox="1">
            <a:spLocks noGrp="1"/>
          </p:cNvSpPr>
          <p:nvPr>
            <p:ph type="body" idx="1"/>
          </p:nvPr>
        </p:nvSpPr>
        <p:spPr>
          <a:xfrm>
            <a:off x="2140950" y="1554870"/>
            <a:ext cx="4862100" cy="879900"/>
          </a:xfrm>
          <a:prstGeom prst="rect">
            <a:avLst/>
          </a:prstGeom>
          <a:solidFill>
            <a:srgbClr val="F1C232"/>
          </a:solidFill>
          <a:ln w="152400" cap="flat" cmpd="sng">
            <a:solidFill>
              <a:srgbClr val="0401A0"/>
            </a:solidFill>
            <a:prstDash val="solid"/>
            <a:round/>
            <a:headEnd type="none" w="med" len="med"/>
            <a:tailEnd type="none" w="med" len="med"/>
          </a:ln>
        </p:spPr>
        <p:txBody>
          <a:bodyPr lIns="91425" tIns="91425" rIns="91425" bIns="91425" anchor="ctr" anchorCtr="0">
            <a:noAutofit/>
          </a:bodyPr>
          <a:lstStyle/>
          <a:p>
            <a:pPr lvl="0" algn="ctr" rtl="0">
              <a:spcBef>
                <a:spcPts val="0"/>
              </a:spcBef>
              <a:spcAft>
                <a:spcPts val="0"/>
              </a:spcAft>
              <a:buClr>
                <a:schemeClr val="dk1"/>
              </a:buClr>
              <a:buSzPct val="36666"/>
              <a:buFont typeface="Arial"/>
              <a:buNone/>
            </a:pPr>
            <a:r>
              <a:rPr lang="en" sz="3000" b="1">
                <a:solidFill>
                  <a:srgbClr val="0401A0"/>
                </a:solidFill>
              </a:rPr>
              <a:t>DETAILS REDACTED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a:t>Equipment Replacement?</a:t>
            </a:r>
          </a:p>
        </p:txBody>
      </p:sp>
      <p:sp>
        <p:nvSpPr>
          <p:cNvPr id="361" name="Shape 361"/>
          <p:cNvSpPr txBox="1">
            <a:spLocks noGrp="1"/>
          </p:cNvSpPr>
          <p:nvPr>
            <p:ph type="body" idx="1"/>
          </p:nvPr>
        </p:nvSpPr>
        <p:spPr>
          <a:xfrm>
            <a:off x="311700" y="3283088"/>
            <a:ext cx="8520600" cy="1101210"/>
          </a:xfrm>
          <a:prstGeom prst="rect">
            <a:avLst/>
          </a:prstGeom>
          <a:ln>
            <a:noFill/>
          </a:ln>
        </p:spPr>
        <p:txBody>
          <a:bodyPr lIns="91425" tIns="91425" rIns="91425" bIns="91425" anchor="ctr" anchorCtr="0">
            <a:noAutofit/>
          </a:bodyPr>
          <a:lstStyle/>
          <a:p>
            <a:pPr lvl="0" algn="ctr" rtl="0">
              <a:spcBef>
                <a:spcPts val="0"/>
              </a:spcBef>
              <a:buClr>
                <a:schemeClr val="dk1"/>
              </a:buClr>
              <a:buSzPct val="36666"/>
              <a:buFont typeface="Arial"/>
              <a:buNone/>
            </a:pPr>
            <a:r>
              <a:rPr lang="en" sz="3000" b="1" dirty="0" smtClean="0"/>
              <a:t>Equipment </a:t>
            </a:r>
            <a:r>
              <a:rPr lang="en" sz="3000" b="1" dirty="0"/>
              <a:t>Replaced</a:t>
            </a:r>
          </a:p>
        </p:txBody>
      </p:sp>
      <p:sp>
        <p:nvSpPr>
          <p:cNvPr id="362" name="Shape 362"/>
          <p:cNvSpPr txBox="1">
            <a:spLocks noGrp="1"/>
          </p:cNvSpPr>
          <p:nvPr>
            <p:ph type="body" idx="1"/>
          </p:nvPr>
        </p:nvSpPr>
        <p:spPr>
          <a:xfrm>
            <a:off x="2140950" y="1554870"/>
            <a:ext cx="4862100" cy="879900"/>
          </a:xfrm>
          <a:prstGeom prst="rect">
            <a:avLst/>
          </a:prstGeom>
          <a:ln w="152400" cap="flat" cmpd="sng">
            <a:solidFill>
              <a:srgbClr val="FF0000"/>
            </a:solidFill>
            <a:prstDash val="solid"/>
            <a:round/>
            <a:headEnd type="none" w="med" len="med"/>
            <a:tailEnd type="none" w="med" len="med"/>
          </a:ln>
        </p:spPr>
        <p:txBody>
          <a:bodyPr lIns="91425" tIns="91425" rIns="91425" bIns="91425" anchor="ctr" anchorCtr="0">
            <a:noAutofit/>
          </a:bodyPr>
          <a:lstStyle/>
          <a:p>
            <a:pPr lvl="0" algn="ctr" rtl="0">
              <a:spcBef>
                <a:spcPts val="0"/>
              </a:spcBef>
              <a:spcAft>
                <a:spcPts val="0"/>
              </a:spcAft>
              <a:buClr>
                <a:schemeClr val="dk1"/>
              </a:buClr>
              <a:buSzPct val="36666"/>
              <a:buFont typeface="Arial"/>
              <a:buNone/>
            </a:pPr>
            <a:r>
              <a:rPr lang="en" sz="3000" b="1">
                <a:solidFill>
                  <a:srgbClr val="FF0000"/>
                </a:solidFill>
              </a:rPr>
              <a:t>DETAILS REDACTED</a:t>
            </a:r>
          </a:p>
        </p:txBody>
      </p:sp>
      <p:sp>
        <p:nvSpPr>
          <p:cNvPr id="363" name="Shape 363"/>
          <p:cNvSpPr txBox="1">
            <a:spLocks noGrp="1"/>
          </p:cNvSpPr>
          <p:nvPr>
            <p:ph type="body" idx="1"/>
          </p:nvPr>
        </p:nvSpPr>
        <p:spPr>
          <a:xfrm>
            <a:off x="2140950" y="1554870"/>
            <a:ext cx="4862100" cy="879900"/>
          </a:xfrm>
          <a:prstGeom prst="rect">
            <a:avLst/>
          </a:prstGeom>
          <a:solidFill>
            <a:srgbClr val="F1C232"/>
          </a:solidFill>
          <a:ln w="152400" cap="flat" cmpd="sng">
            <a:solidFill>
              <a:srgbClr val="0401A0"/>
            </a:solidFill>
            <a:prstDash val="solid"/>
            <a:round/>
            <a:headEnd type="none" w="med" len="med"/>
            <a:tailEnd type="none" w="med" len="med"/>
          </a:ln>
        </p:spPr>
        <p:txBody>
          <a:bodyPr lIns="91425" tIns="91425" rIns="91425" bIns="91425" anchor="ctr" anchorCtr="0">
            <a:noAutofit/>
          </a:bodyPr>
          <a:lstStyle/>
          <a:p>
            <a:pPr lvl="0" algn="ctr" rtl="0">
              <a:spcBef>
                <a:spcPts val="0"/>
              </a:spcBef>
              <a:spcAft>
                <a:spcPts val="0"/>
              </a:spcAft>
              <a:buClr>
                <a:schemeClr val="dk1"/>
              </a:buClr>
              <a:buSzPct val="36666"/>
              <a:buFont typeface="Arial"/>
              <a:buNone/>
            </a:pPr>
            <a:r>
              <a:rPr lang="en" sz="3000" b="1">
                <a:solidFill>
                  <a:srgbClr val="0401A0"/>
                </a:solidFill>
              </a:rPr>
              <a:t>DETAILS REDACTED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a:t>Opportunities for Improvement: </a:t>
            </a:r>
          </a:p>
        </p:txBody>
      </p:sp>
      <p:sp>
        <p:nvSpPr>
          <p:cNvPr id="369" name="Shape 369"/>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marL="457200" lvl="0" indent="-381000" rtl="0">
              <a:lnSpc>
                <a:spcPct val="80000"/>
              </a:lnSpc>
              <a:spcBef>
                <a:spcPts val="0"/>
              </a:spcBef>
              <a:buSzPct val="100000"/>
              <a:buChar char="●"/>
            </a:pPr>
            <a:r>
              <a:rPr lang="en" sz="2400" dirty="0"/>
              <a:t>Better Smoke Detection (VESDA): Done</a:t>
            </a:r>
          </a:p>
          <a:p>
            <a:pPr marL="457200" lvl="0" indent="-381000" rtl="0">
              <a:lnSpc>
                <a:spcPct val="80000"/>
              </a:lnSpc>
              <a:spcBef>
                <a:spcPts val="0"/>
              </a:spcBef>
              <a:buSzPct val="100000"/>
              <a:buChar char="●"/>
            </a:pPr>
            <a:r>
              <a:rPr lang="en" sz="2400" dirty="0"/>
              <a:t>Reduce HVAC/Power Circular Dependency: In Progress</a:t>
            </a:r>
          </a:p>
          <a:p>
            <a:pPr marL="457200" lvl="0" indent="-381000" rtl="0">
              <a:lnSpc>
                <a:spcPct val="80000"/>
              </a:lnSpc>
              <a:spcBef>
                <a:spcPts val="0"/>
              </a:spcBef>
              <a:buSzPct val="100000"/>
              <a:buChar char="●"/>
            </a:pPr>
            <a:r>
              <a:rPr lang="en" sz="2400" dirty="0"/>
              <a:t>Improve Automatic EPO effectiveness: In Progress</a:t>
            </a:r>
          </a:p>
          <a:p>
            <a:pPr marL="457200" lvl="0" indent="-381000" rtl="0">
              <a:lnSpc>
                <a:spcPct val="80000"/>
              </a:lnSpc>
              <a:spcBef>
                <a:spcPts val="0"/>
              </a:spcBef>
              <a:buSzPct val="100000"/>
              <a:buChar char="●"/>
            </a:pPr>
            <a:r>
              <a:rPr lang="en" sz="2400" dirty="0"/>
              <a:t>Better Isolation between Enterprise/Customer Loads: ...</a:t>
            </a:r>
          </a:p>
          <a:p>
            <a:pPr marL="457200" lvl="0" indent="-381000" rtl="0">
              <a:lnSpc>
                <a:spcPct val="80000"/>
              </a:lnSpc>
              <a:spcBef>
                <a:spcPts val="0"/>
              </a:spcBef>
              <a:buSzPct val="100000"/>
              <a:buChar char="●"/>
            </a:pPr>
            <a:r>
              <a:rPr lang="en" sz="2400" dirty="0"/>
              <a:t>Better Campus Auth/Monitoring/Notification: In Progress</a:t>
            </a:r>
          </a:p>
          <a:p>
            <a:pPr marL="457200" lvl="0" indent="-381000" rtl="0">
              <a:lnSpc>
                <a:spcPct val="80000"/>
              </a:lnSpc>
              <a:spcBef>
                <a:spcPts val="0"/>
              </a:spcBef>
              <a:buClr>
                <a:srgbClr val="0401A0"/>
              </a:buClr>
              <a:buSzPct val="100000"/>
              <a:buChar char="●"/>
            </a:pPr>
            <a:r>
              <a:rPr lang="en" sz="2400" b="1" dirty="0">
                <a:solidFill>
                  <a:srgbClr val="0401A0"/>
                </a:solidFill>
              </a:rPr>
              <a:t>[REDACTED]</a:t>
            </a:r>
          </a:p>
          <a:p>
            <a:pPr marL="457200" lvl="0" indent="-381000" rtl="0">
              <a:lnSpc>
                <a:spcPct val="80000"/>
              </a:lnSpc>
              <a:spcBef>
                <a:spcPts val="0"/>
              </a:spcBef>
              <a:buSzPct val="100000"/>
              <a:buChar char="●"/>
            </a:pPr>
            <a:r>
              <a:rPr lang="en" sz="2400" dirty="0"/>
              <a:t>More diligent Customer IPMI monitoring: neverending</a:t>
            </a:r>
          </a:p>
          <a:p>
            <a:pPr marL="457200" lvl="0" indent="-381000" rtl="0">
              <a:lnSpc>
                <a:spcPct val="80000"/>
              </a:lnSpc>
              <a:spcBef>
                <a:spcPts val="0"/>
              </a:spcBef>
              <a:buSzPct val="100000"/>
              <a:buChar char="●"/>
            </a:pPr>
            <a:r>
              <a:rPr lang="en" sz="2400" dirty="0"/>
              <a:t>Examine countless smaller facilities across Campus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 b="1" dirty="0"/>
              <a:t>(My) Thoughts and Observations</a:t>
            </a:r>
            <a:endParaRPr lang="en-US" dirty="0"/>
          </a:p>
        </p:txBody>
      </p:sp>
      <p:sp>
        <p:nvSpPr>
          <p:cNvPr id="3" name="Text Placeholder 2"/>
          <p:cNvSpPr>
            <a:spLocks noGrp="1"/>
          </p:cNvSpPr>
          <p:nvPr>
            <p:ph type="body" idx="1"/>
          </p:nvPr>
        </p:nvSpPr>
        <p:spPr>
          <a:xfrm>
            <a:off x="311700" y="2404711"/>
            <a:ext cx="8520600" cy="817858"/>
          </a:xfrm>
        </p:spPr>
        <p:txBody>
          <a:bodyPr/>
          <a:lstStyle/>
          <a:p>
            <a:r>
              <a:rPr lang="en" sz="2800" b="1" u="sng" dirty="0" smtClean="0"/>
              <a:t>There </a:t>
            </a:r>
            <a:r>
              <a:rPr lang="en" sz="2800" b="1" u="sng" dirty="0"/>
              <a:t>is no NTSB/CPSC/FAA for the Datacenter.</a:t>
            </a:r>
            <a:endParaRPr lang="en-US" sz="2800" b="1" u="sng" dirty="0"/>
          </a:p>
          <a:p>
            <a:pPr lvl="0"/>
            <a:endParaRPr lang="en-US" b="1" dirty="0"/>
          </a:p>
          <a:p>
            <a:endParaRPr lang="en-US" b="1" dirty="0"/>
          </a:p>
          <a:p>
            <a:pPr algn="ctr"/>
            <a:endParaRPr lang="en-US" sz="2800" dirty="0"/>
          </a:p>
        </p:txBody>
      </p:sp>
    </p:spTree>
    <p:extLst>
      <p:ext uri="{BB962C8B-B14F-4D97-AF65-F5344CB8AC3E}">
        <p14:creationId xmlns:p14="http://schemas.microsoft.com/office/powerpoint/2010/main" val="27056296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dirty="0"/>
              <a:t>(My) Thoughts and Observations</a:t>
            </a:r>
          </a:p>
        </p:txBody>
      </p:sp>
      <p:sp>
        <p:nvSpPr>
          <p:cNvPr id="375" name="Shape 375"/>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lvl="0" algn="ctr" rtl="0">
              <a:lnSpc>
                <a:spcPct val="90000"/>
              </a:lnSpc>
              <a:spcBef>
                <a:spcPts val="0"/>
              </a:spcBef>
              <a:buNone/>
            </a:pPr>
            <a:r>
              <a:rPr lang="en" sz="3000" u="sng" dirty="0"/>
              <a:t>About the investigation itself:</a:t>
            </a:r>
          </a:p>
          <a:p>
            <a:pPr marL="457200" lvl="0" indent="-381000" rtl="0">
              <a:lnSpc>
                <a:spcPct val="90000"/>
              </a:lnSpc>
              <a:spcBef>
                <a:spcPts val="0"/>
              </a:spcBef>
              <a:buSzPct val="100000"/>
              <a:buChar char="●"/>
            </a:pPr>
            <a:r>
              <a:rPr lang="en" sz="2400" dirty="0" smtClean="0"/>
              <a:t>No </a:t>
            </a:r>
            <a:r>
              <a:rPr lang="en" sz="2400" dirty="0"/>
              <a:t>reasonably neutral external party “in charge”</a:t>
            </a:r>
          </a:p>
          <a:p>
            <a:pPr marL="457200" lvl="0" indent="-381000" rtl="0">
              <a:lnSpc>
                <a:spcPct val="90000"/>
              </a:lnSpc>
              <a:spcBef>
                <a:spcPts val="0"/>
              </a:spcBef>
              <a:buSzPct val="100000"/>
              <a:buChar char="●"/>
            </a:pPr>
            <a:r>
              <a:rPr lang="en" sz="2400" dirty="0"/>
              <a:t>Unlike Plane Crashes, no lives lost or injuries incurred</a:t>
            </a:r>
          </a:p>
          <a:p>
            <a:pPr marL="914400" lvl="1" indent="-381000" rtl="0">
              <a:lnSpc>
                <a:spcPct val="90000"/>
              </a:lnSpc>
              <a:spcBef>
                <a:spcPts val="0"/>
              </a:spcBef>
              <a:buSzPct val="100000"/>
              <a:buChar char="○"/>
            </a:pPr>
            <a:r>
              <a:rPr lang="en" sz="2400" dirty="0"/>
              <a:t>Or Flaming Exploding Batteries ...</a:t>
            </a:r>
          </a:p>
          <a:p>
            <a:pPr marL="914400" lvl="1" indent="-381000" rtl="0">
              <a:lnSpc>
                <a:spcPct val="90000"/>
              </a:lnSpc>
              <a:spcBef>
                <a:spcPts val="0"/>
              </a:spcBef>
              <a:buSzPct val="100000"/>
              <a:buChar char="○"/>
            </a:pPr>
            <a:r>
              <a:rPr lang="en" sz="2400" dirty="0"/>
              <a:t>Otherwise, investigation would’ve been very different</a:t>
            </a:r>
          </a:p>
          <a:p>
            <a:pPr marL="914400" lvl="1" indent="-381000" rtl="0">
              <a:lnSpc>
                <a:spcPct val="90000"/>
              </a:lnSpc>
              <a:spcBef>
                <a:spcPts val="0"/>
              </a:spcBef>
              <a:buSzPct val="100000"/>
              <a:buChar char="○"/>
            </a:pPr>
            <a:r>
              <a:rPr lang="en" sz="2400" dirty="0"/>
              <a:t>I, for one, am very thankful - for many reasons</a:t>
            </a:r>
          </a:p>
          <a:p>
            <a:pPr marL="457200" lvl="0" indent="-381000" rtl="0">
              <a:lnSpc>
                <a:spcPct val="90000"/>
              </a:lnSpc>
              <a:spcBef>
                <a:spcPts val="0"/>
              </a:spcBef>
              <a:buSzPct val="100000"/>
              <a:buChar char="●"/>
            </a:pPr>
            <a:r>
              <a:rPr lang="en" sz="2400" dirty="0"/>
              <a:t>We worked together pretty well given we met that week.</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dirty="0"/>
              <a:t>(My) Thoughts and Observations</a:t>
            </a:r>
          </a:p>
        </p:txBody>
      </p:sp>
      <p:sp>
        <p:nvSpPr>
          <p:cNvPr id="381" name="Shape 381"/>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marL="457200" lvl="0" indent="-381000" rtl="0">
              <a:lnSpc>
                <a:spcPct val="90000"/>
              </a:lnSpc>
              <a:spcBef>
                <a:spcPts val="0"/>
              </a:spcBef>
              <a:buSzPct val="100000"/>
              <a:buChar char="●"/>
            </a:pPr>
            <a:r>
              <a:rPr lang="en" sz="2400" dirty="0" smtClean="0"/>
              <a:t>No </a:t>
            </a:r>
            <a:r>
              <a:rPr lang="en" sz="2400" dirty="0"/>
              <a:t>single investigative thread tying it all together</a:t>
            </a:r>
          </a:p>
          <a:p>
            <a:pPr marL="457200" lvl="0" indent="-381000" rtl="0">
              <a:lnSpc>
                <a:spcPct val="90000"/>
              </a:lnSpc>
              <a:spcBef>
                <a:spcPts val="0"/>
              </a:spcBef>
              <a:buSzPct val="100000"/>
              <a:buChar char="●"/>
            </a:pPr>
            <a:r>
              <a:rPr lang="en" sz="2400" dirty="0"/>
              <a:t>Multiple Investigations / Post-Mortems / Reviews</a:t>
            </a:r>
          </a:p>
          <a:p>
            <a:pPr marL="914400" lvl="1" indent="-381000" rtl="0">
              <a:lnSpc>
                <a:spcPct val="90000"/>
              </a:lnSpc>
              <a:spcBef>
                <a:spcPts val="0"/>
              </a:spcBef>
              <a:buSzPct val="100000"/>
              <a:buChar char="○"/>
            </a:pPr>
            <a:r>
              <a:rPr lang="en" sz="2400" dirty="0"/>
              <a:t>Insurance/Legal/Manufacturer/Vendor (Most extensive)</a:t>
            </a:r>
          </a:p>
          <a:p>
            <a:pPr marL="914400" lvl="1" indent="-381000" rtl="0">
              <a:lnSpc>
                <a:spcPct val="90000"/>
              </a:lnSpc>
              <a:spcBef>
                <a:spcPts val="0"/>
              </a:spcBef>
              <a:buSzPct val="100000"/>
              <a:buChar char="○"/>
            </a:pPr>
            <a:r>
              <a:rPr lang="en" sz="2400" dirty="0"/>
              <a:t>Datacenter, Campus IT (Quasi-separate)</a:t>
            </a:r>
          </a:p>
          <a:p>
            <a:pPr marL="914400" lvl="1" indent="-381000" rtl="0">
              <a:lnSpc>
                <a:spcPct val="90000"/>
              </a:lnSpc>
              <a:spcBef>
                <a:spcPts val="0"/>
              </a:spcBef>
              <a:buSzPct val="100000"/>
              <a:buChar char="○"/>
            </a:pPr>
            <a:r>
              <a:rPr lang="en" sz="2400" dirty="0"/>
              <a:t>Individual Departments w/ co-located equipment</a:t>
            </a:r>
          </a:p>
          <a:p>
            <a:pPr marL="457200" lvl="0" indent="-381000" rtl="0">
              <a:lnSpc>
                <a:spcPct val="90000"/>
              </a:lnSpc>
              <a:spcBef>
                <a:spcPts val="0"/>
              </a:spcBef>
              <a:buSzPct val="100000"/>
              <a:buChar char="●"/>
            </a:pPr>
            <a:r>
              <a:rPr lang="en" sz="2400" dirty="0"/>
              <a:t>Less Transparency in investigation/reporting</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dirty="0"/>
              <a:t>(My) Thoughts and Observations</a:t>
            </a:r>
          </a:p>
        </p:txBody>
      </p:sp>
      <p:sp>
        <p:nvSpPr>
          <p:cNvPr id="387" name="Shape 387"/>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lvl="0" algn="ctr" rtl="0">
              <a:lnSpc>
                <a:spcPct val="70000"/>
              </a:lnSpc>
              <a:spcBef>
                <a:spcPts val="0"/>
              </a:spcBef>
              <a:buNone/>
            </a:pPr>
            <a:r>
              <a:rPr lang="en" sz="3000" u="sng" dirty="0"/>
              <a:t>About Responsibility and Blame</a:t>
            </a:r>
          </a:p>
          <a:p>
            <a:pPr marL="457200" lvl="0" indent="-381000" rtl="0">
              <a:lnSpc>
                <a:spcPct val="70000"/>
              </a:lnSpc>
              <a:spcBef>
                <a:spcPts val="0"/>
              </a:spcBef>
              <a:buSzPct val="100000"/>
              <a:buChar char="●"/>
            </a:pPr>
            <a:r>
              <a:rPr lang="en" sz="2400" dirty="0"/>
              <a:t>I’d like to be able to tell you specifics (Part Numbers, Pics)</a:t>
            </a:r>
          </a:p>
          <a:p>
            <a:pPr marL="457200" lvl="0" indent="-381000" rtl="0">
              <a:lnSpc>
                <a:spcPct val="70000"/>
              </a:lnSpc>
              <a:spcBef>
                <a:spcPts val="0"/>
              </a:spcBef>
              <a:buSzPct val="100000"/>
              <a:buChar char="●"/>
            </a:pPr>
            <a:r>
              <a:rPr lang="en" sz="2400" dirty="0"/>
              <a:t>But (understandable) concerns by … everybody re blame</a:t>
            </a:r>
          </a:p>
          <a:p>
            <a:pPr marL="457200" lvl="0" indent="-381000" rtl="0">
              <a:lnSpc>
                <a:spcPct val="70000"/>
              </a:lnSpc>
              <a:spcBef>
                <a:spcPts val="0"/>
              </a:spcBef>
              <a:buSzPct val="100000"/>
              <a:buChar char="●"/>
            </a:pPr>
            <a:r>
              <a:rPr lang="en" sz="2400" dirty="0"/>
              <a:t>Our Vendors exceeds “Industry Standards” so many ways</a:t>
            </a:r>
          </a:p>
          <a:p>
            <a:pPr marL="914400" lvl="1" indent="-381000" rtl="0">
              <a:lnSpc>
                <a:spcPct val="70000"/>
              </a:lnSpc>
              <a:spcBef>
                <a:spcPts val="0"/>
              </a:spcBef>
              <a:buSzPct val="100000"/>
              <a:buChar char="○"/>
            </a:pPr>
            <a:r>
              <a:rPr lang="en" sz="2400" dirty="0"/>
              <a:t>There is no “Industry Standard” … “Industry Typical”?</a:t>
            </a:r>
          </a:p>
          <a:p>
            <a:pPr marL="914400" lvl="1" indent="-381000" rtl="0">
              <a:lnSpc>
                <a:spcPct val="70000"/>
              </a:lnSpc>
              <a:spcBef>
                <a:spcPts val="0"/>
              </a:spcBef>
              <a:buSzPct val="100000"/>
              <a:buChar char="○"/>
            </a:pPr>
            <a:r>
              <a:rPr lang="en" sz="2400" dirty="0"/>
              <a:t>They’re just so very far ahead of the pack in this area</a:t>
            </a:r>
          </a:p>
          <a:p>
            <a:pPr marL="457200" lvl="0" indent="-381000" rtl="0">
              <a:lnSpc>
                <a:spcPct val="70000"/>
              </a:lnSpc>
              <a:spcBef>
                <a:spcPts val="0"/>
              </a:spcBef>
              <a:buClr>
                <a:srgbClr val="0401A0"/>
              </a:buClr>
              <a:buSzPct val="100000"/>
              <a:buChar char="●"/>
            </a:pPr>
            <a:r>
              <a:rPr lang="en" sz="2400" b="1" dirty="0">
                <a:solidFill>
                  <a:srgbClr val="0401A0"/>
                </a:solidFill>
              </a:rPr>
              <a:t>[REDACTED]</a:t>
            </a:r>
          </a:p>
          <a:p>
            <a:pPr marL="457200" lvl="0" indent="-381000" rtl="0">
              <a:lnSpc>
                <a:spcPct val="70000"/>
              </a:lnSpc>
              <a:spcBef>
                <a:spcPts val="0"/>
              </a:spcBef>
              <a:buSzPct val="100000"/>
              <a:buChar char="●"/>
            </a:pPr>
            <a:r>
              <a:rPr lang="en" sz="2400" dirty="0"/>
              <a:t>Blame or Fear of Blame is a powerful disincentive. Fight it.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a:t>Actionable Suggestions</a:t>
            </a:r>
          </a:p>
        </p:txBody>
      </p:sp>
      <p:sp>
        <p:nvSpPr>
          <p:cNvPr id="393" name="Shape 393"/>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lvl="0" algn="ctr" rtl="0">
              <a:spcBef>
                <a:spcPts val="0"/>
              </a:spcBef>
              <a:buNone/>
            </a:pPr>
            <a:r>
              <a:rPr lang="en" sz="2400" u="sng"/>
              <a:t>Ask your vendors (Manufacturers, Integrators, etc) about:</a:t>
            </a:r>
          </a:p>
          <a:p>
            <a:pPr lvl="0" algn="ctr" rtl="0">
              <a:spcBef>
                <a:spcPts val="0"/>
              </a:spcBef>
              <a:buClr>
                <a:schemeClr val="dk1"/>
              </a:buClr>
              <a:buSzPct val="45833"/>
              <a:buFont typeface="Arial"/>
              <a:buNone/>
            </a:pPr>
            <a:r>
              <a:rPr lang="en" sz="2400" b="1"/>
              <a:t>If there’s a problem, how do you find out about it?</a:t>
            </a:r>
          </a:p>
          <a:p>
            <a:pPr marL="457200" lvl="0" indent="-381000" rtl="0">
              <a:spcBef>
                <a:spcPts val="0"/>
              </a:spcBef>
              <a:buSzPct val="100000"/>
              <a:buChar char="●"/>
            </a:pPr>
            <a:r>
              <a:rPr lang="en" sz="2400"/>
              <a:t>Advisories - do they have/get them?</a:t>
            </a:r>
          </a:p>
          <a:p>
            <a:pPr marL="457200" lvl="0" indent="-381000" rtl="0">
              <a:spcBef>
                <a:spcPts val="0"/>
              </a:spcBef>
              <a:buSzPct val="100000"/>
              <a:buChar char="●"/>
            </a:pPr>
            <a:r>
              <a:rPr lang="en" sz="2400"/>
              <a:t>How do they distribute them? How do you get them?</a:t>
            </a:r>
          </a:p>
          <a:p>
            <a:pPr marL="457200" lvl="0" indent="-381000" rtl="0">
              <a:spcBef>
                <a:spcPts val="0"/>
              </a:spcBef>
              <a:buSzPct val="100000"/>
              <a:buChar char="●"/>
            </a:pPr>
            <a:r>
              <a:rPr lang="en" sz="2400"/>
              <a:t>RMA Chain Transparency - why did failed server fail?</a:t>
            </a:r>
          </a:p>
          <a:p>
            <a:pPr marR="0" lvl="0" algn="ctr" rtl="0">
              <a:lnSpc>
                <a:spcPct val="115000"/>
              </a:lnSpc>
              <a:spcBef>
                <a:spcPts val="0"/>
              </a:spcBef>
              <a:spcAft>
                <a:spcPts val="1600"/>
              </a:spcAft>
              <a:buNone/>
            </a:pPr>
            <a:r>
              <a:rPr lang="en" sz="2400" b="1"/>
              <a:t>Compare with Security Vulnerability Disclosures.</a:t>
            </a:r>
          </a:p>
          <a:p>
            <a:pPr marR="0" lvl="0" algn="l" rtl="0">
              <a:lnSpc>
                <a:spcPct val="115000"/>
              </a:lnSpc>
              <a:spcBef>
                <a:spcPts val="0"/>
              </a:spcBef>
              <a:spcAft>
                <a:spcPts val="1600"/>
              </a:spcAft>
              <a:buNone/>
            </a:pP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255430"/>
            <a:ext cx="8520600" cy="572700"/>
          </a:xfrm>
          <a:prstGeom prst="rect">
            <a:avLst/>
          </a:prstGeom>
        </p:spPr>
        <p:txBody>
          <a:bodyPr lIns="91425" tIns="91425" rIns="91425" bIns="91425" anchor="t" anchorCtr="0">
            <a:noAutofit/>
          </a:bodyPr>
          <a:lstStyle/>
          <a:p>
            <a:pPr lvl="0" algn="ctr" rtl="0">
              <a:spcBef>
                <a:spcPts val="0"/>
              </a:spcBef>
              <a:buNone/>
            </a:pPr>
            <a:r>
              <a:rPr lang="en" b="1"/>
              <a:t>What Happened - TL;DR version</a:t>
            </a:r>
          </a:p>
        </p:txBody>
      </p:sp>
      <p:sp>
        <p:nvSpPr>
          <p:cNvPr id="74" name="Shape 74"/>
          <p:cNvSpPr txBox="1">
            <a:spLocks noGrp="1"/>
          </p:cNvSpPr>
          <p:nvPr>
            <p:ph type="body" idx="1"/>
          </p:nvPr>
        </p:nvSpPr>
        <p:spPr>
          <a:xfrm>
            <a:off x="311700" y="962880"/>
            <a:ext cx="8520600" cy="3416400"/>
          </a:xfrm>
          <a:prstGeom prst="rect">
            <a:avLst/>
          </a:prstGeom>
        </p:spPr>
        <p:txBody>
          <a:bodyPr lIns="91425" tIns="91425" rIns="91425" bIns="91425" anchor="t" anchorCtr="0">
            <a:noAutofit/>
          </a:bodyPr>
          <a:lstStyle/>
          <a:p>
            <a:pPr lvl="0" rtl="0">
              <a:spcBef>
                <a:spcPts val="0"/>
              </a:spcBef>
              <a:buNone/>
            </a:pPr>
            <a:r>
              <a:rPr lang="en" sz="2400" b="1" dirty="0"/>
              <a:t>Co-located Customer System Caught Fire in Campus DC</a:t>
            </a:r>
          </a:p>
          <a:p>
            <a:pPr lvl="0" rtl="0">
              <a:lnSpc>
                <a:spcPct val="100000"/>
              </a:lnSpc>
              <a:spcBef>
                <a:spcPts val="0"/>
              </a:spcBef>
              <a:spcAft>
                <a:spcPts val="500"/>
              </a:spcAft>
              <a:buNone/>
            </a:pPr>
            <a:r>
              <a:rPr lang="en" sz="2000" b="1" u="sng" dirty="0"/>
              <a:t>6:48PM, 18 Sep 2015, UC Berkeley Campus Datacenter</a:t>
            </a:r>
          </a:p>
          <a:p>
            <a:pPr marL="457200" lvl="0" indent="-228600" rtl="0">
              <a:lnSpc>
                <a:spcPct val="110000"/>
              </a:lnSpc>
              <a:spcBef>
                <a:spcPts val="0"/>
              </a:spcBef>
              <a:buChar char="●"/>
            </a:pPr>
            <a:r>
              <a:rPr lang="en" dirty="0"/>
              <a:t>Fire Suppression and Emergency Power-Off (EPO) systems activated</a:t>
            </a:r>
          </a:p>
          <a:p>
            <a:pPr marL="457200" lvl="0" indent="-228600" rtl="0">
              <a:lnSpc>
                <a:spcPct val="90000"/>
              </a:lnSpc>
              <a:spcBef>
                <a:spcPts val="0"/>
              </a:spcBef>
              <a:buChar char="●"/>
            </a:pPr>
            <a:r>
              <a:rPr lang="en" dirty="0"/>
              <a:t>Almost all Campus online systems and co-located customer systems offline</a:t>
            </a:r>
          </a:p>
          <a:p>
            <a:pPr marL="457200" lvl="0" indent="-228600" rtl="0">
              <a:lnSpc>
                <a:spcPct val="90000"/>
              </a:lnSpc>
              <a:spcBef>
                <a:spcPts val="0"/>
              </a:spcBef>
              <a:buChar char="●"/>
            </a:pPr>
            <a:r>
              <a:rPr lang="en" dirty="0"/>
              <a:t>Recovery lasted through the weekend</a:t>
            </a:r>
          </a:p>
          <a:p>
            <a:pPr marL="457200" lvl="0" indent="-228600" rtl="0">
              <a:lnSpc>
                <a:spcPct val="90000"/>
              </a:lnSpc>
              <a:spcBef>
                <a:spcPts val="0"/>
              </a:spcBef>
              <a:buChar char="●"/>
            </a:pPr>
            <a:r>
              <a:rPr lang="en" dirty="0"/>
              <a:t>Forensics and Insurance Investigations through mid-2016</a:t>
            </a:r>
          </a:p>
          <a:p>
            <a:pPr marL="457200" lvl="0" indent="-228600" rtl="0">
              <a:lnSpc>
                <a:spcPct val="90000"/>
              </a:lnSpc>
              <a:spcBef>
                <a:spcPts val="0"/>
              </a:spcBef>
              <a:buChar char="●"/>
            </a:pPr>
            <a:r>
              <a:rPr lang="en" dirty="0"/>
              <a:t>Ensuing settlement talks through Fall 2016</a:t>
            </a:r>
          </a:p>
          <a:p>
            <a:pPr lvl="0" rtl="0">
              <a:lnSpc>
                <a:spcPct val="90000"/>
              </a:lnSpc>
              <a:spcBef>
                <a:spcPts val="0"/>
              </a:spcBef>
              <a:buNone/>
            </a:pPr>
            <a:r>
              <a:rPr lang="en" b="1" dirty="0"/>
              <a:t>No injuries, deaths, or anything worse than lost sleep, stress, or paperwork.</a:t>
            </a:r>
          </a:p>
          <a:p>
            <a:pPr lvl="0" rtl="0">
              <a:spcBef>
                <a:spcPts val="0"/>
              </a:spcBef>
              <a:buNone/>
            </a:pPr>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a:t>Actionable Suggestions</a:t>
            </a:r>
          </a:p>
        </p:txBody>
      </p:sp>
      <p:sp>
        <p:nvSpPr>
          <p:cNvPr id="399" name="Shape 399"/>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lvl="0" algn="ctr" rtl="0">
              <a:lnSpc>
                <a:spcPct val="80000"/>
              </a:lnSpc>
              <a:spcBef>
                <a:spcPts val="0"/>
              </a:spcBef>
              <a:buNone/>
            </a:pPr>
            <a:r>
              <a:rPr lang="en" sz="2400" u="sng" dirty="0"/>
              <a:t>Ask your Datacenter/Colo/etc:</a:t>
            </a:r>
          </a:p>
          <a:p>
            <a:pPr marL="457200" lvl="0" indent="-381000" rtl="0">
              <a:lnSpc>
                <a:spcPct val="80000"/>
              </a:lnSpc>
              <a:spcBef>
                <a:spcPts val="0"/>
              </a:spcBef>
              <a:buSzPct val="100000"/>
              <a:buChar char="●"/>
            </a:pPr>
            <a:r>
              <a:rPr lang="en" sz="2400" dirty="0"/>
              <a:t>What sort of Fire Detection/Suppression system?</a:t>
            </a:r>
          </a:p>
          <a:p>
            <a:pPr marL="457200" lvl="0" indent="-381000" rtl="0">
              <a:lnSpc>
                <a:spcPct val="80000"/>
              </a:lnSpc>
              <a:spcBef>
                <a:spcPts val="0"/>
              </a:spcBef>
              <a:buSzPct val="100000"/>
              <a:buChar char="●"/>
            </a:pPr>
            <a:r>
              <a:rPr lang="en" sz="2400" dirty="0"/>
              <a:t>Enterprise/Less-Enterprise/Non-Enterprise Isolation?</a:t>
            </a:r>
          </a:p>
          <a:p>
            <a:pPr marL="457200" lvl="0" indent="-381000" rtl="0">
              <a:lnSpc>
                <a:spcPct val="80000"/>
              </a:lnSpc>
              <a:spcBef>
                <a:spcPts val="0"/>
              </a:spcBef>
              <a:buSzPct val="100000"/>
              <a:buChar char="●"/>
            </a:pPr>
            <a:r>
              <a:rPr lang="en" sz="2400" dirty="0"/>
              <a:t>EPO, UPS, HVAC, Video, etc - Tested how often? How?</a:t>
            </a:r>
          </a:p>
          <a:p>
            <a:pPr marL="457200" lvl="0" indent="-381000" rtl="0">
              <a:lnSpc>
                <a:spcPct val="80000"/>
              </a:lnSpc>
              <a:spcBef>
                <a:spcPts val="0"/>
              </a:spcBef>
              <a:buSzPct val="100000"/>
              <a:buChar char="●"/>
            </a:pPr>
            <a:r>
              <a:rPr lang="en" sz="2400" dirty="0"/>
              <a:t>Fault dependencies between those?</a:t>
            </a:r>
          </a:p>
          <a:p>
            <a:pPr lvl="0" algn="ctr" rtl="0">
              <a:lnSpc>
                <a:spcPct val="80000"/>
              </a:lnSpc>
              <a:spcBef>
                <a:spcPts val="0"/>
              </a:spcBef>
              <a:buNone/>
            </a:pPr>
            <a:r>
              <a:rPr lang="en" sz="2400" u="sng" dirty="0"/>
              <a:t>Ask yourself:</a:t>
            </a:r>
          </a:p>
          <a:p>
            <a:pPr marL="457200" lvl="0" indent="-381000" rtl="0">
              <a:lnSpc>
                <a:spcPct val="80000"/>
              </a:lnSpc>
              <a:spcBef>
                <a:spcPts val="0"/>
              </a:spcBef>
              <a:buSzPct val="100000"/>
              <a:buChar char="●"/>
            </a:pPr>
            <a:r>
              <a:rPr lang="en" sz="2400" dirty="0"/>
              <a:t>Do you have any in-house/ad hoc/unofficial facilities?</a:t>
            </a:r>
          </a:p>
          <a:p>
            <a:pPr lvl="0" rtl="0">
              <a:lnSpc>
                <a:spcPct val="80000"/>
              </a:lnSpc>
              <a:spcBef>
                <a:spcPts val="0"/>
              </a:spcBef>
              <a:buNone/>
            </a:pPr>
            <a:endParaRPr sz="2400" dirty="0"/>
          </a:p>
          <a:p>
            <a:pPr lvl="0" rtl="0">
              <a:lnSpc>
                <a:spcPct val="80000"/>
              </a:lnSpc>
              <a:spcBef>
                <a:spcPts val="0"/>
              </a:spcBef>
              <a:buNone/>
            </a:pPr>
            <a:endParaRP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dirty="0"/>
              <a:t>Actionable Suggestions</a:t>
            </a:r>
          </a:p>
        </p:txBody>
      </p:sp>
      <p:sp>
        <p:nvSpPr>
          <p:cNvPr id="405" name="Shape 405"/>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lvl="0" algn="ctr" rtl="0">
              <a:lnSpc>
                <a:spcPct val="80000"/>
              </a:lnSpc>
              <a:spcBef>
                <a:spcPts val="0"/>
              </a:spcBef>
              <a:buNone/>
            </a:pPr>
            <a:r>
              <a:rPr lang="en" sz="2400" u="sng" dirty="0"/>
              <a:t>Ask yourself / your whole Organization:</a:t>
            </a:r>
          </a:p>
          <a:p>
            <a:pPr marL="457200" lvl="0" indent="-381000" rtl="0">
              <a:lnSpc>
                <a:spcPct val="80000"/>
              </a:lnSpc>
              <a:spcBef>
                <a:spcPts val="0"/>
              </a:spcBef>
              <a:buSzPct val="100000"/>
              <a:buChar char="●"/>
            </a:pPr>
            <a:r>
              <a:rPr lang="en" sz="2400" dirty="0"/>
              <a:t>How resilient are your basic Dialtone Services?</a:t>
            </a:r>
          </a:p>
          <a:p>
            <a:pPr marL="457200" lvl="0" indent="-381000" rtl="0">
              <a:lnSpc>
                <a:spcPct val="80000"/>
              </a:lnSpc>
              <a:spcBef>
                <a:spcPts val="0"/>
              </a:spcBef>
              <a:buSzPct val="100000"/>
              <a:buChar char="●"/>
            </a:pPr>
            <a:r>
              <a:rPr lang="en" sz="2400" dirty="0"/>
              <a:t>How to communicate if things are down? Documentation?</a:t>
            </a:r>
          </a:p>
          <a:p>
            <a:pPr marL="457200" lvl="0" indent="-381000" rtl="0">
              <a:lnSpc>
                <a:spcPct val="80000"/>
              </a:lnSpc>
              <a:spcBef>
                <a:spcPts val="0"/>
              </a:spcBef>
              <a:buSzPct val="100000"/>
              <a:buChar char="●"/>
            </a:pPr>
            <a:r>
              <a:rPr lang="en" sz="2400" dirty="0"/>
              <a:t>Do you have a holistic post-event retrospective template?</a:t>
            </a:r>
          </a:p>
          <a:p>
            <a:pPr marL="457200" lvl="0" indent="-381000" rtl="0">
              <a:lnSpc>
                <a:spcPct val="80000"/>
              </a:lnSpc>
              <a:spcBef>
                <a:spcPts val="0"/>
              </a:spcBef>
              <a:buSzPct val="100000"/>
              <a:buChar char="●"/>
            </a:pPr>
            <a:r>
              <a:rPr lang="en" sz="2400" dirty="0"/>
              <a:t>How often do Eng/Legal/Facilities/etc work together?</a:t>
            </a:r>
          </a:p>
          <a:p>
            <a:pPr marL="914400" lvl="1" indent="-381000" rtl="0">
              <a:lnSpc>
                <a:spcPct val="80000"/>
              </a:lnSpc>
              <a:spcBef>
                <a:spcPts val="0"/>
              </a:spcBef>
              <a:buSzPct val="100000"/>
              <a:buChar char="○"/>
            </a:pPr>
            <a:r>
              <a:rPr lang="en" sz="2400" dirty="0"/>
              <a:t>I met most of these for the first time due to the fire.</a:t>
            </a:r>
          </a:p>
          <a:p>
            <a:pPr marL="914400" lvl="1" indent="-381000" rtl="0">
              <a:lnSpc>
                <a:spcPct val="80000"/>
              </a:lnSpc>
              <a:spcBef>
                <a:spcPts val="0"/>
              </a:spcBef>
              <a:buSzPct val="100000"/>
              <a:buChar char="○"/>
            </a:pPr>
            <a:r>
              <a:rPr lang="en" sz="2400" dirty="0"/>
              <a:t>Organized “Go Teams” to promote collaboration?</a:t>
            </a:r>
          </a:p>
          <a:p>
            <a:pPr marL="457200" lvl="0" indent="-381000" rtl="0">
              <a:lnSpc>
                <a:spcPct val="80000"/>
              </a:lnSpc>
              <a:spcBef>
                <a:spcPts val="0"/>
              </a:spcBef>
              <a:buSzPct val="100000"/>
              <a:buChar char="●"/>
            </a:pPr>
            <a:r>
              <a:rPr lang="en" sz="2400" dirty="0"/>
              <a:t>How thoroughly do you track down every IPMI message?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a:spcBef>
                <a:spcPts val="0"/>
              </a:spcBef>
              <a:buNone/>
            </a:pPr>
            <a:r>
              <a:rPr lang="en" b="1" dirty="0"/>
              <a:t>A personal comment</a:t>
            </a:r>
          </a:p>
        </p:txBody>
      </p:sp>
      <p:sp>
        <p:nvSpPr>
          <p:cNvPr id="411" name="Shape 411"/>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lvl="0" algn="ctr">
              <a:lnSpc>
                <a:spcPct val="90000"/>
              </a:lnSpc>
              <a:spcBef>
                <a:spcPts val="0"/>
              </a:spcBef>
              <a:buClr>
                <a:schemeClr val="dk1"/>
              </a:buClr>
              <a:buSzPct val="36666"/>
              <a:buFont typeface="Arial"/>
              <a:buNone/>
            </a:pPr>
            <a:r>
              <a:rPr lang="en" sz="3000" dirty="0"/>
              <a:t>This could have gone </a:t>
            </a:r>
            <a:r>
              <a:rPr lang="en" sz="3000" b="1" dirty="0"/>
              <a:t>FAR </a:t>
            </a:r>
            <a:r>
              <a:rPr lang="en" sz="3000" dirty="0"/>
              <a:t>worse but for some:</a:t>
            </a:r>
          </a:p>
          <a:p>
            <a:pPr marL="457200" lvl="0" indent="-381000">
              <a:lnSpc>
                <a:spcPct val="115000"/>
              </a:lnSpc>
              <a:spcBef>
                <a:spcPts val="0"/>
              </a:spcBef>
              <a:spcAft>
                <a:spcPts val="0"/>
              </a:spcAft>
              <a:buSzPct val="100000"/>
            </a:pPr>
            <a:r>
              <a:rPr lang="en" sz="2400" dirty="0"/>
              <a:t>Some good choices made about a decade ago</a:t>
            </a:r>
          </a:p>
          <a:p>
            <a:pPr marL="457200" lvl="0" indent="-381000" rtl="0">
              <a:lnSpc>
                <a:spcPct val="115000"/>
              </a:lnSpc>
              <a:spcBef>
                <a:spcPts val="0"/>
              </a:spcBef>
              <a:spcAft>
                <a:spcPts val="1000"/>
              </a:spcAft>
              <a:buSzPct val="100000"/>
            </a:pPr>
            <a:r>
              <a:rPr lang="en" sz="2400" dirty="0"/>
              <a:t>Some very fortunate timing</a:t>
            </a:r>
          </a:p>
          <a:p>
            <a:pPr lvl="0" rtl="0">
              <a:lnSpc>
                <a:spcPct val="115000"/>
              </a:lnSpc>
              <a:spcBef>
                <a:spcPts val="0"/>
              </a:spcBef>
              <a:spcAft>
                <a:spcPts val="1000"/>
              </a:spcAft>
              <a:buNone/>
            </a:pPr>
            <a:r>
              <a:rPr lang="en-US" sz="2000" dirty="0" smtClean="0"/>
              <a:t>The December 2016 Ghost Ship fire in </a:t>
            </a:r>
            <a:r>
              <a:rPr lang="en" sz="2000" dirty="0" smtClean="0"/>
              <a:t>Oakland </a:t>
            </a:r>
            <a:r>
              <a:rPr lang="en" sz="2000" dirty="0"/>
              <a:t>CA </a:t>
            </a:r>
            <a:r>
              <a:rPr lang="en" sz="2000" dirty="0" smtClean="0"/>
              <a:t>brought </a:t>
            </a:r>
            <a:r>
              <a:rPr lang="en" sz="2000" dirty="0"/>
              <a:t>home just how important all of this this, no matter the venue.</a:t>
            </a:r>
          </a:p>
          <a:p>
            <a:pPr lvl="0" algn="ctr" rtl="0">
              <a:lnSpc>
                <a:spcPct val="115000"/>
              </a:lnSpc>
              <a:spcBef>
                <a:spcPts val="0"/>
              </a:spcBef>
              <a:spcAft>
                <a:spcPts val="1000"/>
              </a:spcAft>
              <a:buClr>
                <a:schemeClr val="dk1"/>
              </a:buClr>
              <a:buSzPct val="55000"/>
              <a:buFont typeface="Arial"/>
              <a:buNone/>
            </a:pPr>
            <a:r>
              <a:rPr lang="en" sz="2000" b="1" i="1" dirty="0">
                <a:solidFill>
                  <a:srgbClr val="1D2129"/>
                </a:solidFill>
                <a:highlight>
                  <a:srgbClr val="FFFFFF"/>
                </a:highlight>
              </a:rPr>
              <a:t>“When we tech an event, we have people's lives in our hands.”</a:t>
            </a:r>
          </a:p>
          <a:p>
            <a:pPr lvl="0" algn="ctr">
              <a:lnSpc>
                <a:spcPct val="90000"/>
              </a:lnSpc>
              <a:spcBef>
                <a:spcPts val="0"/>
              </a:spcBef>
              <a:buClr>
                <a:schemeClr val="dk1"/>
              </a:buClr>
              <a:buSzPct val="36666"/>
              <a:buFont typeface="Arial"/>
              <a:buNone/>
            </a:pPr>
            <a:r>
              <a:rPr lang="en" sz="3000" b="1" u="sng" dirty="0"/>
              <a:t>This Is Important Stuff</a:t>
            </a:r>
          </a:p>
          <a:p>
            <a:pPr lvl="0">
              <a:spcBef>
                <a:spcPts val="0"/>
              </a:spcBef>
              <a:buNone/>
            </a:pPr>
            <a:endParaRP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a:t>Questions. Comments. “Better you than me.”</a:t>
            </a:r>
          </a:p>
        </p:txBody>
      </p:sp>
      <p:sp>
        <p:nvSpPr>
          <p:cNvPr id="417" name="Shape 417"/>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lvl="0" rtl="0">
              <a:spcBef>
                <a:spcPts val="0"/>
              </a:spcBef>
              <a:buNone/>
            </a:pPr>
            <a:r>
              <a:rPr lang="en" sz="2400" b="1"/>
              <a:t>I also have some random notes about FM-200, Halon, and other Gaseous Fire Suppression systems, and background info on the Campus Datacenter.</a:t>
            </a:r>
          </a:p>
          <a:p>
            <a:pPr lvl="0" rtl="0">
              <a:lnSpc>
                <a:spcPct val="115000"/>
              </a:lnSpc>
              <a:spcBef>
                <a:spcPts val="0"/>
              </a:spcBef>
              <a:buNone/>
            </a:pPr>
            <a:endParaRPr sz="2400" b="1"/>
          </a:p>
          <a:p>
            <a:pPr lvl="0" rtl="0">
              <a:spcBef>
                <a:spcPts val="0"/>
              </a:spcBef>
              <a:buNone/>
            </a:pPr>
            <a:r>
              <a:rPr lang="en" sz="2400" b="1"/>
              <a:t>No Cute Kitten Pictures though - I went through my entire stash to prepare for giving this talk.</a:t>
            </a:r>
          </a:p>
          <a:p>
            <a:pPr lvl="0" rtl="0">
              <a:spcBef>
                <a:spcPts val="0"/>
              </a:spcBef>
              <a:buNone/>
            </a:pPr>
            <a:endParaRPr sz="2400" b="1"/>
          </a:p>
          <a:p>
            <a:pPr lvl="0" rtl="0">
              <a:spcBef>
                <a:spcPts val="0"/>
              </a:spcBef>
              <a:buNone/>
            </a:pPr>
            <a:endParaRPr sz="2400" b="1"/>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dirty="0"/>
              <a:t>Datacenter backgrounder</a:t>
            </a:r>
          </a:p>
        </p:txBody>
      </p:sp>
      <p:sp>
        <p:nvSpPr>
          <p:cNvPr id="423" name="Shape 423"/>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marL="457200" lvl="0" indent="-381000" rtl="0">
              <a:lnSpc>
                <a:spcPct val="80000"/>
              </a:lnSpc>
              <a:spcBef>
                <a:spcPts val="0"/>
              </a:spcBef>
              <a:buSzPct val="100000"/>
              <a:buChar char="●"/>
            </a:pPr>
            <a:r>
              <a:rPr lang="en" sz="2400" dirty="0"/>
              <a:t>Office building Repurposed / Retrofitted in 2004</a:t>
            </a:r>
          </a:p>
          <a:p>
            <a:pPr marL="457200" lvl="0" indent="-381000" rtl="0">
              <a:lnSpc>
                <a:spcPct val="80000"/>
              </a:lnSpc>
              <a:spcBef>
                <a:spcPts val="0"/>
              </a:spcBef>
              <a:buSzPct val="100000"/>
              <a:buChar char="●"/>
            </a:pPr>
            <a:r>
              <a:rPr lang="en" sz="2400" dirty="0"/>
              <a:t>10,000 ft</a:t>
            </a:r>
            <a:r>
              <a:rPr lang="en" sz="2400" baseline="30000" dirty="0"/>
              <a:t>2 </a:t>
            </a:r>
            <a:r>
              <a:rPr lang="en" sz="2400" dirty="0"/>
              <a:t>of datacenter space on 3rd floor</a:t>
            </a:r>
          </a:p>
          <a:p>
            <a:pPr marL="457200" lvl="0" indent="-381000" rtl="0">
              <a:lnSpc>
                <a:spcPct val="80000"/>
              </a:lnSpc>
              <a:spcBef>
                <a:spcPts val="0"/>
              </a:spcBef>
              <a:buSzPct val="100000"/>
              <a:buChar char="●"/>
            </a:pPr>
            <a:r>
              <a:rPr lang="en" sz="2400" dirty="0"/>
              <a:t>Allowed 2005 DC move out of a flood-prone basement </a:t>
            </a:r>
          </a:p>
          <a:p>
            <a:pPr marL="457200" lvl="0" indent="-381000" rtl="0">
              <a:lnSpc>
                <a:spcPct val="80000"/>
              </a:lnSpc>
              <a:spcBef>
                <a:spcPts val="0"/>
              </a:spcBef>
              <a:buSzPct val="100000"/>
              <a:buChar char="●"/>
            </a:pPr>
            <a:r>
              <a:rPr lang="en" sz="2400" dirty="0"/>
              <a:t>Also: CIO, IST, Controller’s office, EOC, Seismo Lab, etc</a:t>
            </a:r>
          </a:p>
          <a:p>
            <a:pPr marL="457200" lvl="0" indent="-381000" rtl="0">
              <a:lnSpc>
                <a:spcPct val="80000"/>
              </a:lnSpc>
              <a:spcBef>
                <a:spcPts val="0"/>
              </a:spcBef>
              <a:buSzPct val="100000"/>
              <a:buChar char="●"/>
            </a:pPr>
            <a:r>
              <a:rPr lang="en" sz="2400" dirty="0"/>
              <a:t>UPS / Generator. 2 unscheduled outages in 12 yrs</a:t>
            </a:r>
          </a:p>
          <a:p>
            <a:pPr marL="457200" lvl="0" indent="-381000" rtl="0">
              <a:lnSpc>
                <a:spcPct val="80000"/>
              </a:lnSpc>
              <a:spcBef>
                <a:spcPts val="0"/>
              </a:spcBef>
              <a:buSzPct val="100000"/>
              <a:buChar char="●"/>
            </a:pPr>
            <a:r>
              <a:rPr lang="en" sz="2400" dirty="0"/>
              <a:t>Staffed 6A - 9P Mon-Fri, 8A - 5P weekends / holidays</a:t>
            </a:r>
          </a:p>
          <a:p>
            <a:pPr marL="457200" lvl="0" indent="-381000" rtl="0">
              <a:lnSpc>
                <a:spcPct val="80000"/>
              </a:lnSpc>
              <a:spcBef>
                <a:spcPts val="0"/>
              </a:spcBef>
              <a:buSzPct val="100000"/>
              <a:buChar char="●"/>
            </a:pPr>
            <a:r>
              <a:rPr lang="en" sz="2400" dirty="0"/>
              <a:t>Offsite DR/BC facilities at SDSC on UCSD Campus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a:solidFill>
                  <a:srgbClr val="FF0000"/>
                </a:solidFill>
              </a:rPr>
              <a:t>🔥</a:t>
            </a:r>
            <a:r>
              <a:rPr lang="en" b="1"/>
              <a:t> Fire! How Does It Work? </a:t>
            </a:r>
            <a:r>
              <a:rPr lang="en" b="1">
                <a:solidFill>
                  <a:srgbClr val="FF0000"/>
                </a:solidFill>
              </a:rPr>
              <a:t>🔥</a:t>
            </a:r>
          </a:p>
        </p:txBody>
      </p:sp>
      <p:sp>
        <p:nvSpPr>
          <p:cNvPr id="429" name="Shape 429"/>
          <p:cNvSpPr txBox="1">
            <a:spLocks noGrp="1"/>
          </p:cNvSpPr>
          <p:nvPr>
            <p:ph type="body" idx="1"/>
          </p:nvPr>
        </p:nvSpPr>
        <p:spPr>
          <a:xfrm>
            <a:off x="805150" y="1091897"/>
            <a:ext cx="4071900" cy="3489600"/>
          </a:xfrm>
          <a:prstGeom prst="rect">
            <a:avLst/>
          </a:prstGeom>
        </p:spPr>
        <p:txBody>
          <a:bodyPr lIns="91425" tIns="91425" rIns="91425" bIns="91425" anchor="t" anchorCtr="0">
            <a:noAutofit/>
          </a:bodyPr>
          <a:lstStyle/>
          <a:p>
            <a:pPr lvl="0" algn="ctr" rtl="0">
              <a:lnSpc>
                <a:spcPct val="100000"/>
              </a:lnSpc>
              <a:spcBef>
                <a:spcPts val="0"/>
              </a:spcBef>
              <a:spcAft>
                <a:spcPts val="1000"/>
              </a:spcAft>
              <a:buNone/>
            </a:pPr>
            <a:r>
              <a:rPr lang="en" sz="2400" b="1">
                <a:solidFill>
                  <a:srgbClr val="FF0000"/>
                </a:solidFill>
              </a:rPr>
              <a:t>Heat</a:t>
            </a:r>
            <a:r>
              <a:rPr lang="en" sz="2400" b="1"/>
              <a:t> + </a:t>
            </a:r>
            <a:r>
              <a:rPr lang="en" sz="2400" b="1">
                <a:solidFill>
                  <a:srgbClr val="0000FF"/>
                </a:solidFill>
              </a:rPr>
              <a:t>O</a:t>
            </a:r>
            <a:r>
              <a:rPr lang="en" sz="2400" b="1" baseline="-25000">
                <a:solidFill>
                  <a:srgbClr val="0000FF"/>
                </a:solidFill>
              </a:rPr>
              <a:t>2</a:t>
            </a:r>
            <a:r>
              <a:rPr lang="en" sz="2400" b="1" baseline="-25000"/>
              <a:t> </a:t>
            </a:r>
            <a:r>
              <a:rPr lang="en" sz="2400" b="1"/>
              <a:t>+ </a:t>
            </a:r>
            <a:r>
              <a:rPr lang="en" sz="2400" b="1">
                <a:solidFill>
                  <a:srgbClr val="783F04"/>
                </a:solidFill>
              </a:rPr>
              <a:t>Fuel </a:t>
            </a:r>
          </a:p>
          <a:p>
            <a:pPr lvl="0" algn="ctr" rtl="0">
              <a:lnSpc>
                <a:spcPct val="100000"/>
              </a:lnSpc>
              <a:spcBef>
                <a:spcPts val="0"/>
              </a:spcBef>
              <a:spcAft>
                <a:spcPts val="1000"/>
              </a:spcAft>
              <a:buNone/>
            </a:pPr>
            <a:r>
              <a:rPr lang="en" sz="2400" b="1"/>
              <a:t>=</a:t>
            </a:r>
          </a:p>
          <a:p>
            <a:pPr lvl="0" algn="ctr" rtl="0">
              <a:lnSpc>
                <a:spcPct val="100000"/>
              </a:lnSpc>
              <a:spcBef>
                <a:spcPts val="0"/>
              </a:spcBef>
              <a:spcAft>
                <a:spcPts val="1000"/>
              </a:spcAft>
              <a:buNone/>
            </a:pPr>
            <a:r>
              <a:rPr lang="en" sz="2400" b="1">
                <a:solidFill>
                  <a:srgbClr val="38761D"/>
                </a:solidFill>
              </a:rPr>
              <a:t>Rapid Self Sustaining</a:t>
            </a:r>
          </a:p>
          <a:p>
            <a:pPr lvl="0" algn="ctr" rtl="0">
              <a:lnSpc>
                <a:spcPct val="100000"/>
              </a:lnSpc>
              <a:spcBef>
                <a:spcPts val="0"/>
              </a:spcBef>
              <a:spcAft>
                <a:spcPts val="1000"/>
              </a:spcAft>
              <a:buNone/>
            </a:pPr>
            <a:r>
              <a:rPr lang="en" sz="2400" b="1">
                <a:solidFill>
                  <a:srgbClr val="38761D"/>
                </a:solidFill>
              </a:rPr>
              <a:t>Exothermic Oxidizing</a:t>
            </a:r>
          </a:p>
          <a:p>
            <a:pPr lvl="0" algn="ctr" rtl="0">
              <a:lnSpc>
                <a:spcPct val="100000"/>
              </a:lnSpc>
              <a:spcBef>
                <a:spcPts val="0"/>
              </a:spcBef>
              <a:spcAft>
                <a:spcPts val="1000"/>
              </a:spcAft>
              <a:buNone/>
            </a:pPr>
            <a:r>
              <a:rPr lang="en" sz="2400" b="1">
                <a:solidFill>
                  <a:srgbClr val="38761D"/>
                </a:solidFill>
              </a:rPr>
              <a:t>Chemical Reaction</a:t>
            </a:r>
          </a:p>
          <a:p>
            <a:pPr lvl="0" algn="ctr" rtl="0">
              <a:spcBef>
                <a:spcPts val="0"/>
              </a:spcBef>
              <a:buNone/>
            </a:pPr>
            <a:r>
              <a:rPr lang="en" sz="2400" b="1" u="sng">
                <a:solidFill>
                  <a:srgbClr val="000000"/>
                </a:solidFill>
              </a:rPr>
              <a:t>AKA - FIRE</a:t>
            </a:r>
          </a:p>
          <a:p>
            <a:pPr lvl="0" algn="ctr" rtl="0">
              <a:spcBef>
                <a:spcPts val="0"/>
              </a:spcBef>
              <a:buNone/>
            </a:pPr>
            <a:r>
              <a:rPr lang="en" sz="2400" b="1">
                <a:solidFill>
                  <a:srgbClr val="000000"/>
                </a:solidFill>
              </a:rPr>
              <a:t>How Do We Put It Out?</a:t>
            </a:r>
          </a:p>
        </p:txBody>
      </p:sp>
      <p:pic>
        <p:nvPicPr>
          <p:cNvPr id="430" name="Shape 430" descr="270px-Fire_tetrahedron.png"/>
          <p:cNvPicPr preferRelativeResize="0"/>
          <p:nvPr/>
        </p:nvPicPr>
        <p:blipFill>
          <a:blip r:embed="rId3">
            <a:alphaModFix/>
          </a:blip>
          <a:stretch>
            <a:fillRect/>
          </a:stretch>
        </p:blipFill>
        <p:spPr>
          <a:xfrm>
            <a:off x="5527099" y="973695"/>
            <a:ext cx="3140399" cy="3024100"/>
          </a:xfrm>
          <a:prstGeom prst="rect">
            <a:avLst/>
          </a:prstGeom>
          <a:noFill/>
          <a:ln>
            <a:noFill/>
          </a:ln>
        </p:spPr>
      </p:pic>
      <p:pic>
        <p:nvPicPr>
          <p:cNvPr id="431" name="Shape 431" descr="270px-Fire_tetrahedron.png"/>
          <p:cNvPicPr preferRelativeResize="0"/>
          <p:nvPr/>
        </p:nvPicPr>
        <p:blipFill>
          <a:blip r:embed="rId3">
            <a:alphaModFix/>
          </a:blip>
          <a:stretch>
            <a:fillRect/>
          </a:stretch>
        </p:blipFill>
        <p:spPr>
          <a:xfrm>
            <a:off x="5641286" y="944824"/>
            <a:ext cx="3099550" cy="2984765"/>
          </a:xfrm>
          <a:prstGeom prst="rect">
            <a:avLst/>
          </a:prstGeom>
          <a:noFill/>
          <a:ln>
            <a:noFill/>
          </a:ln>
        </p:spPr>
      </p:pic>
      <p:pic>
        <p:nvPicPr>
          <p:cNvPr id="432" name="Shape 432" descr="270px-Fire_tetrahedron.png"/>
          <p:cNvPicPr preferRelativeResize="0"/>
          <p:nvPr/>
        </p:nvPicPr>
        <p:blipFill>
          <a:blip r:embed="rId3">
            <a:alphaModFix/>
          </a:blip>
          <a:stretch>
            <a:fillRect/>
          </a:stretch>
        </p:blipFill>
        <p:spPr>
          <a:xfrm>
            <a:off x="5208449" y="973694"/>
            <a:ext cx="3623850" cy="348962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a:t>In the Beginning, There Was ….</a:t>
            </a:r>
          </a:p>
        </p:txBody>
      </p:sp>
      <p:sp>
        <p:nvSpPr>
          <p:cNvPr id="438" name="Shape 438"/>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marL="457200" lvl="0" indent="-419100" rtl="0">
              <a:lnSpc>
                <a:spcPct val="80000"/>
              </a:lnSpc>
              <a:spcBef>
                <a:spcPts val="0"/>
              </a:spcBef>
              <a:buSzPct val="100000"/>
              <a:buChar char="●"/>
            </a:pPr>
            <a:r>
              <a:rPr lang="en" sz="3000" dirty="0"/>
              <a:t>Water (or Dirt), Cut off </a:t>
            </a:r>
            <a:r>
              <a:rPr lang="en" sz="3000" dirty="0">
                <a:solidFill>
                  <a:srgbClr val="008000"/>
                </a:solidFill>
              </a:rPr>
              <a:t>O</a:t>
            </a:r>
            <a:r>
              <a:rPr lang="en" sz="3000" baseline="-25000" dirty="0">
                <a:solidFill>
                  <a:srgbClr val="008000"/>
                </a:solidFill>
              </a:rPr>
              <a:t>2</a:t>
            </a:r>
            <a:r>
              <a:rPr lang="en" sz="3000" dirty="0">
                <a:solidFill>
                  <a:srgbClr val="008000"/>
                </a:solidFill>
              </a:rPr>
              <a:t>,</a:t>
            </a:r>
            <a:r>
              <a:rPr lang="en" sz="3000" dirty="0"/>
              <a:t> Lower </a:t>
            </a:r>
            <a:r>
              <a:rPr lang="en" sz="3000" dirty="0" smtClean="0"/>
              <a:t>Temperature</a:t>
            </a:r>
            <a:endParaRPr lang="en" sz="3000" dirty="0"/>
          </a:p>
          <a:p>
            <a:pPr marL="457200" lvl="0" indent="-419100" rtl="0">
              <a:lnSpc>
                <a:spcPct val="80000"/>
              </a:lnSpc>
              <a:spcBef>
                <a:spcPts val="0"/>
              </a:spcBef>
              <a:buSzPct val="100000"/>
              <a:buChar char="●"/>
            </a:pPr>
            <a:r>
              <a:rPr lang="en" sz="3000" dirty="0">
                <a:solidFill>
                  <a:srgbClr val="1155CC"/>
                </a:solidFill>
                <a:highlight>
                  <a:srgbClr val="FFFFFF"/>
                </a:highlight>
              </a:rPr>
              <a:t>🌊</a:t>
            </a:r>
            <a:r>
              <a:rPr lang="en" sz="3000" dirty="0"/>
              <a:t> + </a:t>
            </a:r>
            <a:r>
              <a:rPr lang="en" sz="3000" dirty="0">
                <a:solidFill>
                  <a:srgbClr val="CC0000"/>
                </a:solidFill>
              </a:rPr>
              <a:t>🔥</a:t>
            </a:r>
            <a:r>
              <a:rPr lang="en" sz="3000" dirty="0"/>
              <a:t> = !(</a:t>
            </a:r>
            <a:r>
              <a:rPr lang="en" sz="3000" dirty="0">
                <a:solidFill>
                  <a:srgbClr val="CC0000"/>
                </a:solidFill>
              </a:rPr>
              <a:t>🔥</a:t>
            </a:r>
            <a:r>
              <a:rPr lang="en" sz="3000" dirty="0"/>
              <a:t>) unless ...</a:t>
            </a:r>
          </a:p>
          <a:p>
            <a:pPr marL="457200" lvl="0" indent="-419100">
              <a:lnSpc>
                <a:spcPct val="80000"/>
              </a:lnSpc>
              <a:buChar char="●"/>
            </a:pPr>
            <a:r>
              <a:rPr lang="en" sz="3000" dirty="0">
                <a:solidFill>
                  <a:srgbClr val="1155CC"/>
                </a:solidFill>
              </a:rPr>
              <a:t>🌊</a:t>
            </a:r>
            <a:r>
              <a:rPr lang="en" sz="3000" dirty="0"/>
              <a:t> + (</a:t>
            </a:r>
            <a:r>
              <a:rPr lang="en" sz="3000" dirty="0">
                <a:solidFill>
                  <a:schemeClr val="accent1"/>
                </a:solidFill>
              </a:rPr>
              <a:t>⚡⚡⚡</a:t>
            </a:r>
            <a:r>
              <a:rPr lang="en" sz="3000" dirty="0" smtClean="0">
                <a:solidFill>
                  <a:srgbClr val="CC0000"/>
                </a:solidFill>
              </a:rPr>
              <a:t>🔥</a:t>
            </a:r>
            <a:r>
              <a:rPr lang="en" sz="3000" dirty="0" smtClean="0"/>
              <a:t>)</a:t>
            </a:r>
            <a:r>
              <a:rPr lang="en-US" sz="3000" dirty="0" smtClean="0"/>
              <a:t> </a:t>
            </a:r>
            <a:r>
              <a:rPr lang="en" sz="3000" dirty="0" smtClean="0"/>
              <a:t>= </a:t>
            </a:r>
            <a:r>
              <a:rPr lang="en" sz="3000" dirty="0">
                <a:solidFill>
                  <a:schemeClr val="accent1"/>
                </a:solidFill>
              </a:rPr>
              <a:t>⚡⚡⚡</a:t>
            </a:r>
            <a:r>
              <a:rPr lang="en" sz="3000" dirty="0">
                <a:solidFill>
                  <a:schemeClr val="dk1"/>
                </a:solidFill>
              </a:rPr>
              <a:t>☠</a:t>
            </a:r>
            <a:r>
              <a:rPr lang="en" sz="3000" dirty="0">
                <a:solidFill>
                  <a:schemeClr val="accent1"/>
                </a:solidFill>
              </a:rPr>
              <a:t>⚡⚡⚡</a:t>
            </a:r>
          </a:p>
          <a:p>
            <a:pPr marL="457200" lvl="0" indent="-419100" rtl="0">
              <a:lnSpc>
                <a:spcPct val="80000"/>
              </a:lnSpc>
              <a:spcBef>
                <a:spcPts val="0"/>
              </a:spcBef>
              <a:buSzPct val="100000"/>
              <a:buChar char="●"/>
            </a:pPr>
            <a:r>
              <a:rPr lang="en" sz="3000" dirty="0">
                <a:solidFill>
                  <a:srgbClr val="1155CC"/>
                </a:solidFill>
              </a:rPr>
              <a:t>🌊</a:t>
            </a:r>
            <a:r>
              <a:rPr lang="en" sz="3000" dirty="0"/>
              <a:t> + (</a:t>
            </a:r>
            <a:r>
              <a:rPr lang="en" sz="3000" b="1" dirty="0">
                <a:solidFill>
                  <a:srgbClr val="333333"/>
                </a:solidFill>
                <a:highlight>
                  <a:srgbClr val="F5F5F5"/>
                </a:highlight>
              </a:rPr>
              <a:t>🛢</a:t>
            </a:r>
            <a:r>
              <a:rPr lang="en" sz="3000" dirty="0">
                <a:solidFill>
                  <a:srgbClr val="CC0000"/>
                </a:solidFill>
              </a:rPr>
              <a:t>🔥</a:t>
            </a:r>
            <a:r>
              <a:rPr lang="en" sz="3000" dirty="0"/>
              <a:t>) = </a:t>
            </a:r>
            <a:r>
              <a:rPr lang="en" sz="3000" dirty="0">
                <a:solidFill>
                  <a:srgbClr val="CC0000"/>
                </a:solidFill>
              </a:rPr>
              <a:t>🔥🔥🔥</a:t>
            </a:r>
            <a:r>
              <a:rPr lang="en" sz="3000" dirty="0">
                <a:solidFill>
                  <a:srgbClr val="000000"/>
                </a:solidFill>
              </a:rPr>
              <a:t>☠</a:t>
            </a:r>
            <a:r>
              <a:rPr lang="en" sz="3000" dirty="0">
                <a:solidFill>
                  <a:srgbClr val="CC0000"/>
                </a:solidFill>
              </a:rPr>
              <a:t>🔥🔥🔥</a:t>
            </a:r>
          </a:p>
          <a:p>
            <a:pPr marL="457200" lvl="0" indent="-419100" rtl="0">
              <a:lnSpc>
                <a:spcPct val="80000"/>
              </a:lnSpc>
              <a:spcBef>
                <a:spcPts val="0"/>
              </a:spcBef>
              <a:buSzPct val="100000"/>
              <a:buChar char="●"/>
            </a:pPr>
            <a:r>
              <a:rPr lang="en" sz="3000" dirty="0">
                <a:solidFill>
                  <a:srgbClr val="1155CC"/>
                </a:solidFill>
              </a:rPr>
              <a:t>🌊</a:t>
            </a:r>
            <a:r>
              <a:rPr lang="en" sz="3000" dirty="0">
                <a:solidFill>
                  <a:srgbClr val="333333"/>
                </a:solidFill>
                <a:highlight>
                  <a:srgbClr val="FFFFFF"/>
                </a:highlight>
              </a:rPr>
              <a:t> </a:t>
            </a:r>
            <a:r>
              <a:rPr lang="en" sz="3000" dirty="0"/>
              <a:t>+ (</a:t>
            </a:r>
            <a:r>
              <a:rPr lang="en" sz="3000" b="1" dirty="0"/>
              <a:t>🤘</a:t>
            </a:r>
            <a:r>
              <a:rPr lang="en" sz="3000" dirty="0">
                <a:solidFill>
                  <a:srgbClr val="CC0000"/>
                </a:solidFill>
              </a:rPr>
              <a:t>🔥</a:t>
            </a:r>
            <a:r>
              <a:rPr lang="en" sz="3000" dirty="0"/>
              <a:t>)</a:t>
            </a:r>
            <a:r>
              <a:rPr lang="en" sz="3000" dirty="0">
                <a:solidFill>
                  <a:srgbClr val="CC0000"/>
                </a:solidFill>
              </a:rPr>
              <a:t> </a:t>
            </a:r>
            <a:r>
              <a:rPr lang="en" sz="3000" dirty="0"/>
              <a:t>= </a:t>
            </a:r>
            <a:r>
              <a:rPr lang="en" sz="3000" b="1" dirty="0">
                <a:solidFill>
                  <a:srgbClr val="FF9900"/>
                </a:solidFill>
              </a:rPr>
              <a:t>💥💥💥</a:t>
            </a:r>
            <a:r>
              <a:rPr lang="en" sz="3000" dirty="0">
                <a:solidFill>
                  <a:schemeClr val="dk1"/>
                </a:solidFill>
              </a:rPr>
              <a:t>☠</a:t>
            </a:r>
            <a:r>
              <a:rPr lang="en" sz="3000" b="1" dirty="0">
                <a:solidFill>
                  <a:srgbClr val="FF9900"/>
                </a:solidFill>
              </a:rPr>
              <a:t>💥💥💥</a:t>
            </a:r>
          </a:p>
          <a:p>
            <a:pPr lvl="0" algn="ctr" rtl="0">
              <a:lnSpc>
                <a:spcPct val="80000"/>
              </a:lnSpc>
              <a:spcBef>
                <a:spcPts val="0"/>
              </a:spcBef>
              <a:spcAft>
                <a:spcPts val="0"/>
              </a:spcAft>
              <a:buNone/>
            </a:pPr>
            <a:r>
              <a:rPr lang="en" sz="2400" b="1" dirty="0"/>
              <a:t>We don’t like putting Water or Dirt on our computers.</a:t>
            </a:r>
          </a:p>
          <a:p>
            <a:pPr lvl="0" algn="ctr" rtl="0">
              <a:lnSpc>
                <a:spcPct val="80000"/>
              </a:lnSpc>
              <a:spcBef>
                <a:spcPts val="0"/>
              </a:spcBef>
              <a:buNone/>
            </a:pPr>
            <a:r>
              <a:rPr lang="en" sz="2400" b="1" dirty="0"/>
              <a:t>What can we use instead?</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a:t>What about my Fire Extinguisher at home?</a:t>
            </a:r>
          </a:p>
        </p:txBody>
      </p:sp>
      <p:sp>
        <p:nvSpPr>
          <p:cNvPr id="444" name="Shape 444"/>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lvl="0" algn="ctr" rtl="0">
              <a:spcBef>
                <a:spcPts val="0"/>
              </a:spcBef>
              <a:buNone/>
            </a:pPr>
            <a:r>
              <a:rPr lang="en" sz="2400" b="1"/>
              <a:t>ABC Dry Chemical Fire Extinguisher = Also Bad</a:t>
            </a:r>
          </a:p>
          <a:p>
            <a:pPr marL="457200" lvl="0" indent="-355600" rtl="0">
              <a:spcBef>
                <a:spcPts val="0"/>
              </a:spcBef>
              <a:buSzPct val="100000"/>
              <a:buChar char="●"/>
            </a:pPr>
            <a:r>
              <a:rPr lang="en" sz="2000"/>
              <a:t>NH</a:t>
            </a:r>
            <a:r>
              <a:rPr lang="en" sz="2000" baseline="-25000"/>
              <a:t>4</a:t>
            </a:r>
            <a:r>
              <a:rPr lang="en" sz="2000"/>
              <a:t>H</a:t>
            </a:r>
            <a:r>
              <a:rPr lang="en" sz="2000" baseline="-25000"/>
              <a:t>2</a:t>
            </a:r>
            <a:r>
              <a:rPr lang="en" sz="2000"/>
              <a:t>PO</a:t>
            </a:r>
            <a:r>
              <a:rPr lang="en" sz="2000" baseline="-25000"/>
              <a:t>4 </a:t>
            </a:r>
            <a:r>
              <a:rPr lang="en" sz="2000"/>
              <a:t>- Monoammonium Phosphate - main agent</a:t>
            </a:r>
          </a:p>
          <a:p>
            <a:pPr marL="457200" lvl="0" indent="-355600" rtl="0">
              <a:spcBef>
                <a:spcPts val="0"/>
              </a:spcBef>
              <a:buSzPct val="100000"/>
              <a:buChar char="●"/>
            </a:pPr>
            <a:r>
              <a:rPr lang="en" sz="2000"/>
              <a:t>Coats fuel (computer parts), barrier to Oxygen</a:t>
            </a:r>
          </a:p>
          <a:p>
            <a:pPr marL="457200" lvl="0" indent="-355600" rtl="0">
              <a:spcBef>
                <a:spcPts val="0"/>
              </a:spcBef>
              <a:buSzPct val="100000"/>
              <a:buChar char="●"/>
            </a:pPr>
            <a:r>
              <a:rPr lang="en" sz="2000"/>
              <a:t>Also somewhat corrosive. Baking Soda isn’t really much better</a:t>
            </a:r>
          </a:p>
          <a:p>
            <a:pPr lvl="0" algn="ctr" rtl="0">
              <a:spcBef>
                <a:spcPts val="0"/>
              </a:spcBef>
              <a:buNone/>
            </a:pPr>
            <a:r>
              <a:rPr lang="en" sz="2000" b="1"/>
              <a:t>Won’t conduct electricity, so safe(r) for humans to use on live gear.</a:t>
            </a:r>
          </a:p>
          <a:p>
            <a:pPr lvl="0" algn="ctr" rtl="0">
              <a:spcBef>
                <a:spcPts val="0"/>
              </a:spcBef>
              <a:buNone/>
            </a:pPr>
            <a:r>
              <a:rPr lang="en" sz="2400" b="1"/>
              <a:t>But still bad for computers.</a:t>
            </a:r>
          </a:p>
          <a:p>
            <a:pPr lvl="0" rtl="0">
              <a:spcBef>
                <a:spcPts val="0"/>
              </a:spcBef>
              <a:buNone/>
            </a:pP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dirty="0"/>
              <a:t>Just Get Rid of the Oxygen?</a:t>
            </a:r>
          </a:p>
        </p:txBody>
      </p:sp>
      <p:sp>
        <p:nvSpPr>
          <p:cNvPr id="450" name="Shape 450"/>
          <p:cNvSpPr txBox="1">
            <a:spLocks noGrp="1"/>
          </p:cNvSpPr>
          <p:nvPr>
            <p:ph type="body" idx="1"/>
          </p:nvPr>
        </p:nvSpPr>
        <p:spPr>
          <a:xfrm>
            <a:off x="311700" y="1024770"/>
            <a:ext cx="8520600" cy="3416400"/>
          </a:xfrm>
          <a:prstGeom prst="rect">
            <a:avLst/>
          </a:prstGeom>
        </p:spPr>
        <p:txBody>
          <a:bodyPr lIns="91425" tIns="91425" rIns="91425" bIns="91425" anchor="t" anchorCtr="0">
            <a:noAutofit/>
          </a:bodyPr>
          <a:lstStyle/>
          <a:p>
            <a:pPr marL="457200" lvl="0" indent="-381000" rtl="0">
              <a:lnSpc>
                <a:spcPct val="80000"/>
              </a:lnSpc>
              <a:spcBef>
                <a:spcPts val="0"/>
              </a:spcBef>
              <a:buSzPct val="100000"/>
              <a:buChar char="●"/>
            </a:pPr>
            <a:r>
              <a:rPr lang="en" sz="2400" dirty="0"/>
              <a:t>Flood the facility with CO</a:t>
            </a:r>
            <a:r>
              <a:rPr lang="en" sz="2400" baseline="-25000" dirty="0"/>
              <a:t>2 </a:t>
            </a:r>
            <a:r>
              <a:rPr lang="en" sz="2400" dirty="0"/>
              <a:t> / N</a:t>
            </a:r>
            <a:r>
              <a:rPr lang="en" sz="2400" baseline="-25000" dirty="0"/>
              <a:t>2 </a:t>
            </a:r>
            <a:r>
              <a:rPr lang="en" sz="2400" dirty="0"/>
              <a:t>/ Inert Gas / Hard Vacuum</a:t>
            </a:r>
          </a:p>
          <a:p>
            <a:pPr marL="457200" lvl="0" indent="-381000" rtl="0">
              <a:lnSpc>
                <a:spcPct val="80000"/>
              </a:lnSpc>
              <a:spcBef>
                <a:spcPts val="0"/>
              </a:spcBef>
              <a:buSzPct val="100000"/>
              <a:buChar char="●"/>
            </a:pPr>
            <a:r>
              <a:rPr lang="en" sz="2400" dirty="0"/>
              <a:t>Puts out fire, doesn’t harm gear … but …</a:t>
            </a:r>
          </a:p>
          <a:p>
            <a:pPr marL="457200" lvl="0" indent="-381000" rtl="0">
              <a:lnSpc>
                <a:spcPct val="80000"/>
              </a:lnSpc>
              <a:spcBef>
                <a:spcPts val="0"/>
              </a:spcBef>
              <a:buSzPct val="100000"/>
              <a:buChar char="●"/>
            </a:pPr>
            <a:r>
              <a:rPr lang="en" sz="2400" dirty="0"/>
              <a:t>O</a:t>
            </a:r>
            <a:r>
              <a:rPr lang="en" sz="2400" baseline="-25000" dirty="0"/>
              <a:t>2</a:t>
            </a:r>
            <a:r>
              <a:rPr lang="en" sz="2400" dirty="0"/>
              <a:t> level req’d to sustain life </a:t>
            </a:r>
            <a:r>
              <a:rPr lang="en" sz="2400" b="1" dirty="0"/>
              <a:t>vs</a:t>
            </a:r>
            <a:r>
              <a:rPr lang="en" sz="2400" dirty="0"/>
              <a:t> O</a:t>
            </a:r>
            <a:r>
              <a:rPr lang="en" sz="2400" baseline="-25000" dirty="0"/>
              <a:t>2</a:t>
            </a:r>
            <a:r>
              <a:rPr lang="en" sz="2400" dirty="0"/>
              <a:t> level that puts out fire</a:t>
            </a:r>
          </a:p>
          <a:p>
            <a:pPr marL="457200" lvl="0" indent="-381000" rtl="0">
              <a:lnSpc>
                <a:spcPct val="80000"/>
              </a:lnSpc>
              <a:spcBef>
                <a:spcPts val="0"/>
              </a:spcBef>
              <a:buSzPct val="100000"/>
              <a:buChar char="●"/>
            </a:pPr>
            <a:r>
              <a:rPr lang="en" sz="2400" dirty="0"/>
              <a:t>This can kill (</a:t>
            </a:r>
            <a:r>
              <a:rPr lang="en" sz="2400" b="1" dirty="0"/>
              <a:t>and has killed</a:t>
            </a:r>
            <a:r>
              <a:rPr lang="en" sz="2400" dirty="0"/>
              <a:t>) people </a:t>
            </a:r>
          </a:p>
          <a:p>
            <a:pPr marL="457200" lvl="0" indent="-381000" rtl="0">
              <a:lnSpc>
                <a:spcPct val="80000"/>
              </a:lnSpc>
              <a:spcBef>
                <a:spcPts val="0"/>
              </a:spcBef>
              <a:buSzPct val="100000"/>
              <a:buChar char="●"/>
            </a:pPr>
            <a:r>
              <a:rPr lang="en" sz="2400" dirty="0"/>
              <a:t>But such systems have been common off and on …</a:t>
            </a:r>
          </a:p>
          <a:p>
            <a:pPr marL="457200" lvl="0" indent="-381000" rtl="0">
              <a:lnSpc>
                <a:spcPct val="80000"/>
              </a:lnSpc>
              <a:spcBef>
                <a:spcPts val="0"/>
              </a:spcBef>
              <a:buSzPct val="100000"/>
              <a:buChar char="●"/>
            </a:pPr>
            <a:r>
              <a:rPr lang="en" sz="2400" dirty="0"/>
              <a:t>They are effective, cheap, and reliable …</a:t>
            </a:r>
          </a:p>
          <a:p>
            <a:pPr lvl="0" algn="ctr" rtl="0">
              <a:lnSpc>
                <a:spcPct val="80000"/>
              </a:lnSpc>
              <a:spcBef>
                <a:spcPts val="0"/>
              </a:spcBef>
              <a:buNone/>
            </a:pPr>
            <a:r>
              <a:rPr lang="en" sz="3000" b="1" dirty="0"/>
              <a:t>But deaths are bad </a:t>
            </a:r>
            <a:r>
              <a:rPr lang="en" sz="3000" b="1" dirty="0">
                <a:solidFill>
                  <a:srgbClr val="333333"/>
                </a:solidFill>
                <a:highlight>
                  <a:srgbClr val="FFFFFF"/>
                </a:highlight>
              </a:rPr>
              <a:t>☹☹☹☹</a:t>
            </a:r>
          </a:p>
          <a:p>
            <a:pPr lvl="0" rtl="0">
              <a:lnSpc>
                <a:spcPct val="80000"/>
              </a:lnSpc>
              <a:spcBef>
                <a:spcPts val="0"/>
              </a:spcBef>
              <a:buNone/>
            </a:pPr>
            <a:endParaRPr sz="2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a:t>Ooooh, “Halon”</a:t>
            </a:r>
          </a:p>
        </p:txBody>
      </p:sp>
      <p:pic>
        <p:nvPicPr>
          <p:cNvPr id="456" name="Shape 456" descr="100.full.jpg"/>
          <p:cNvPicPr preferRelativeResize="0"/>
          <p:nvPr/>
        </p:nvPicPr>
        <p:blipFill>
          <a:blip r:embed="rId3">
            <a:alphaModFix/>
          </a:blip>
          <a:stretch>
            <a:fillRect/>
          </a:stretch>
        </p:blipFill>
        <p:spPr>
          <a:xfrm>
            <a:off x="504857" y="1011370"/>
            <a:ext cx="8134286" cy="3416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64025"/>
            <a:ext cx="8520600" cy="572700"/>
          </a:xfrm>
          <a:prstGeom prst="rect">
            <a:avLst/>
          </a:prstGeom>
        </p:spPr>
        <p:txBody>
          <a:bodyPr lIns="91425" tIns="91425" rIns="91425" bIns="91425" anchor="t" anchorCtr="0">
            <a:noAutofit/>
          </a:bodyPr>
          <a:lstStyle/>
          <a:p>
            <a:pPr lvl="0" algn="ctr" rtl="0">
              <a:spcBef>
                <a:spcPts val="0"/>
              </a:spcBef>
              <a:buNone/>
            </a:pPr>
            <a:r>
              <a:rPr lang="en" b="1"/>
              <a:t>Press and Other Coverage</a:t>
            </a:r>
          </a:p>
          <a:p>
            <a:pPr lvl="0" algn="ctr" rtl="0">
              <a:spcBef>
                <a:spcPts val="0"/>
              </a:spcBef>
              <a:buNone/>
            </a:pPr>
            <a:endParaRPr b="1"/>
          </a:p>
        </p:txBody>
      </p:sp>
      <p:sp>
        <p:nvSpPr>
          <p:cNvPr id="80" name="Shape 80"/>
          <p:cNvSpPr txBox="1">
            <a:spLocks noGrp="1"/>
          </p:cNvSpPr>
          <p:nvPr>
            <p:ph type="body" idx="1"/>
          </p:nvPr>
        </p:nvSpPr>
        <p:spPr>
          <a:xfrm>
            <a:off x="311700" y="771475"/>
            <a:ext cx="8520600" cy="3416400"/>
          </a:xfrm>
          <a:prstGeom prst="rect">
            <a:avLst/>
          </a:prstGeom>
        </p:spPr>
        <p:txBody>
          <a:bodyPr lIns="91425" tIns="91425" rIns="91425" bIns="91425" anchor="t" anchorCtr="0">
            <a:noAutofit/>
          </a:bodyPr>
          <a:lstStyle/>
          <a:p>
            <a:pPr lvl="0" rtl="0">
              <a:spcBef>
                <a:spcPts val="0"/>
              </a:spcBef>
              <a:buNone/>
            </a:pPr>
            <a:endParaRPr/>
          </a:p>
        </p:txBody>
      </p:sp>
      <p:pic>
        <p:nvPicPr>
          <p:cNvPr id="81" name="Shape 81" descr="IMG_5439.JPG"/>
          <p:cNvPicPr preferRelativeResize="0"/>
          <p:nvPr/>
        </p:nvPicPr>
        <p:blipFill>
          <a:blip r:embed="rId3">
            <a:alphaModFix/>
          </a:blip>
          <a:stretch>
            <a:fillRect/>
          </a:stretch>
        </p:blipFill>
        <p:spPr>
          <a:xfrm>
            <a:off x="311700" y="664318"/>
            <a:ext cx="3416401" cy="3416401"/>
          </a:xfrm>
          <a:prstGeom prst="rect">
            <a:avLst/>
          </a:prstGeom>
          <a:noFill/>
          <a:ln>
            <a:noFill/>
          </a:ln>
        </p:spPr>
      </p:pic>
      <p:pic>
        <p:nvPicPr>
          <p:cNvPr id="82" name="Shape 82" descr="IMG_5440.JPG"/>
          <p:cNvPicPr preferRelativeResize="0"/>
          <p:nvPr/>
        </p:nvPicPr>
        <p:blipFill>
          <a:blip r:embed="rId4">
            <a:alphaModFix/>
          </a:blip>
          <a:stretch>
            <a:fillRect/>
          </a:stretch>
        </p:blipFill>
        <p:spPr>
          <a:xfrm>
            <a:off x="3887337" y="664318"/>
            <a:ext cx="4944970" cy="3416401"/>
          </a:xfrm>
          <a:prstGeom prst="rect">
            <a:avLst/>
          </a:prstGeom>
          <a:noFill/>
          <a:ln>
            <a:noFill/>
          </a:ln>
        </p:spPr>
      </p:pic>
      <p:sp>
        <p:nvSpPr>
          <p:cNvPr id="83" name="Shape 83"/>
          <p:cNvSpPr txBox="1"/>
          <p:nvPr/>
        </p:nvSpPr>
        <p:spPr>
          <a:xfrm>
            <a:off x="311696" y="4385525"/>
            <a:ext cx="8520600" cy="572700"/>
          </a:xfrm>
          <a:prstGeom prst="rect">
            <a:avLst/>
          </a:prstGeom>
          <a:noFill/>
          <a:ln>
            <a:noFill/>
          </a:ln>
        </p:spPr>
        <p:txBody>
          <a:bodyPr lIns="91425" tIns="91425" rIns="91425" bIns="91425" anchor="ctr" anchorCtr="0">
            <a:noAutofit/>
          </a:bodyPr>
          <a:lstStyle/>
          <a:p>
            <a:pPr lvl="0" rtl="0">
              <a:spcBef>
                <a:spcPts val="0"/>
              </a:spcBef>
              <a:buNone/>
            </a:pPr>
            <a:r>
              <a:rPr lang="en" sz="2000" u="sng">
                <a:solidFill>
                  <a:schemeClr val="hlink"/>
                </a:solidFill>
                <a:hlinkClick r:id="rId5"/>
              </a:rPr>
              <a:t>NFPA 75 Whitepaper on Fire Protection and Suppression in Datacenters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dirty="0"/>
              <a:t>HALON!!!</a:t>
            </a:r>
          </a:p>
        </p:txBody>
      </p:sp>
      <p:sp>
        <p:nvSpPr>
          <p:cNvPr id="462" name="Shape 462"/>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marL="457200" lvl="0" indent="-381000" rtl="0">
              <a:lnSpc>
                <a:spcPct val="80000"/>
              </a:lnSpc>
              <a:spcBef>
                <a:spcPts val="0"/>
              </a:spcBef>
              <a:buSzPct val="100000"/>
              <a:buChar char="●"/>
            </a:pPr>
            <a:r>
              <a:rPr lang="en" sz="2400" dirty="0"/>
              <a:t>Very Broad Class of Chemicals, dates back to 1839 (CCl</a:t>
            </a:r>
            <a:r>
              <a:rPr lang="en" sz="2400" baseline="-25000" dirty="0"/>
              <a:t>4</a:t>
            </a:r>
            <a:r>
              <a:rPr lang="en" sz="2400" dirty="0"/>
              <a:t>)</a:t>
            </a:r>
          </a:p>
          <a:p>
            <a:pPr marL="457200" lvl="0" indent="-381000" rtl="0">
              <a:lnSpc>
                <a:spcPct val="80000"/>
              </a:lnSpc>
              <a:spcBef>
                <a:spcPts val="0"/>
              </a:spcBef>
              <a:buSzPct val="100000"/>
              <a:buChar char="●"/>
            </a:pPr>
            <a:r>
              <a:rPr lang="en" sz="2400" dirty="0"/>
              <a:t>Some Refrigerants, Some Fire Suppressants, Some both</a:t>
            </a:r>
          </a:p>
          <a:p>
            <a:pPr marL="457200" lvl="0" indent="-381000" rtl="0">
              <a:lnSpc>
                <a:spcPct val="80000"/>
              </a:lnSpc>
              <a:spcBef>
                <a:spcPts val="0"/>
              </a:spcBef>
              <a:buSzPct val="100000"/>
              <a:buChar char="●"/>
            </a:pPr>
            <a:r>
              <a:rPr lang="en" sz="2400" dirty="0"/>
              <a:t>Halon 1301 and Halon 1211 most typical</a:t>
            </a:r>
          </a:p>
          <a:p>
            <a:pPr marL="457200" lvl="0" indent="-381000" rtl="0">
              <a:lnSpc>
                <a:spcPct val="80000"/>
              </a:lnSpc>
              <a:spcBef>
                <a:spcPts val="0"/>
              </a:spcBef>
              <a:buSzPct val="100000"/>
              <a:buChar char="●"/>
            </a:pPr>
            <a:r>
              <a:rPr lang="en" sz="2400" dirty="0"/>
              <a:t>Montreal Protocol 1987 - Ozone Depletion Potential</a:t>
            </a:r>
          </a:p>
          <a:p>
            <a:pPr marL="457200" lvl="0" indent="-381000" rtl="0">
              <a:lnSpc>
                <a:spcPct val="80000"/>
              </a:lnSpc>
              <a:spcBef>
                <a:spcPts val="0"/>
              </a:spcBef>
              <a:buSzPct val="100000"/>
              <a:buChar char="●"/>
            </a:pPr>
            <a:r>
              <a:rPr lang="en" sz="2400" dirty="0"/>
              <a:t>Equipment-safe, effective, $$ vs H</a:t>
            </a:r>
            <a:r>
              <a:rPr lang="en" sz="2400" baseline="-25000" dirty="0"/>
              <a:t>2</a:t>
            </a:r>
            <a:r>
              <a:rPr lang="en" sz="2400" dirty="0"/>
              <a:t>O/Inert Gas Flooding</a:t>
            </a:r>
          </a:p>
          <a:p>
            <a:pPr marL="457200" lvl="0" indent="-381000" rtl="0">
              <a:lnSpc>
                <a:spcPct val="80000"/>
              </a:lnSpc>
              <a:spcBef>
                <a:spcPts val="0"/>
              </a:spcBef>
              <a:buSzPct val="100000"/>
              <a:buChar char="●"/>
            </a:pPr>
            <a:r>
              <a:rPr lang="en" sz="2400" dirty="0"/>
              <a:t>Halon 1301/1211 - </a:t>
            </a:r>
            <a:r>
              <a:rPr lang="en" sz="2400" b="1" dirty="0"/>
              <a:t>Mostly</a:t>
            </a:r>
            <a:r>
              <a:rPr lang="en" sz="2400" dirty="0"/>
              <a:t> human-safe @ useful levels</a:t>
            </a:r>
          </a:p>
          <a:p>
            <a:pPr lvl="0" algn="ctr" rtl="0">
              <a:lnSpc>
                <a:spcPct val="80000"/>
              </a:lnSpc>
              <a:spcBef>
                <a:spcPts val="0"/>
              </a:spcBef>
              <a:buNone/>
            </a:pPr>
            <a:r>
              <a:rPr lang="en" sz="3000" b="1" dirty="0"/>
              <a:t>No new Halon installs in the US anymore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rtl="0">
              <a:spcBef>
                <a:spcPts val="0"/>
              </a:spcBef>
              <a:buNone/>
            </a:pPr>
            <a:r>
              <a:rPr lang="en"/>
              <a:t>So, a nozzle and two FM-200 tanks walk into a bar ...</a:t>
            </a:r>
          </a:p>
        </p:txBody>
      </p:sp>
      <p:pic>
        <p:nvPicPr>
          <p:cNvPr id="468" name="Shape 468" descr="Fm-200 Cylinder for Underfloor area.JPG"/>
          <p:cNvPicPr preferRelativeResize="0"/>
          <p:nvPr/>
        </p:nvPicPr>
        <p:blipFill>
          <a:blip r:embed="rId3">
            <a:alphaModFix/>
          </a:blip>
          <a:stretch>
            <a:fillRect/>
          </a:stretch>
        </p:blipFill>
        <p:spPr>
          <a:xfrm>
            <a:off x="6910593" y="1011370"/>
            <a:ext cx="1921712" cy="3416400"/>
          </a:xfrm>
          <a:prstGeom prst="rect">
            <a:avLst/>
          </a:prstGeom>
          <a:noFill/>
          <a:ln>
            <a:noFill/>
          </a:ln>
        </p:spPr>
      </p:pic>
      <p:pic>
        <p:nvPicPr>
          <p:cNvPr id="469" name="Shape 469" descr="FM-200 Discharge Nozzle.JPG"/>
          <p:cNvPicPr preferRelativeResize="0"/>
          <p:nvPr/>
        </p:nvPicPr>
        <p:blipFill>
          <a:blip r:embed="rId4">
            <a:alphaModFix/>
          </a:blip>
          <a:stretch>
            <a:fillRect/>
          </a:stretch>
        </p:blipFill>
        <p:spPr>
          <a:xfrm>
            <a:off x="311700" y="1420895"/>
            <a:ext cx="4677200" cy="2630905"/>
          </a:xfrm>
          <a:prstGeom prst="rect">
            <a:avLst/>
          </a:prstGeom>
          <a:noFill/>
          <a:ln>
            <a:noFill/>
          </a:ln>
        </p:spPr>
      </p:pic>
      <p:pic>
        <p:nvPicPr>
          <p:cNvPr id="470" name="Shape 470" descr="FM-200 Cylinder for Server Room.JPG"/>
          <p:cNvPicPr preferRelativeResize="0"/>
          <p:nvPr/>
        </p:nvPicPr>
        <p:blipFill>
          <a:blip r:embed="rId5">
            <a:alphaModFix/>
          </a:blip>
          <a:stretch>
            <a:fillRect/>
          </a:stretch>
        </p:blipFill>
        <p:spPr>
          <a:xfrm>
            <a:off x="4988899" y="1011395"/>
            <a:ext cx="1921699" cy="341632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a:t>Halon is Dead, Long Live Halon Replacements</a:t>
            </a:r>
          </a:p>
        </p:txBody>
      </p:sp>
      <p:sp>
        <p:nvSpPr>
          <p:cNvPr id="476" name="Shape 476"/>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marL="457200" lvl="0" indent="-381000" rtl="0">
              <a:spcBef>
                <a:spcPts val="0"/>
              </a:spcBef>
              <a:buSzPct val="100000"/>
              <a:buChar char="●"/>
            </a:pPr>
            <a:r>
              <a:rPr lang="en" sz="2400" b="1"/>
              <a:t>FM-200</a:t>
            </a:r>
            <a:r>
              <a:rPr lang="en" sz="2400"/>
              <a:t>, Fluoroform</a:t>
            </a:r>
            <a:r>
              <a:rPr lang="en" sz="2400">
                <a:solidFill>
                  <a:schemeClr val="dk1"/>
                </a:solidFill>
                <a:latin typeface="Georgia"/>
                <a:ea typeface="Georgia"/>
                <a:cs typeface="Georgia"/>
                <a:sym typeface="Georgia"/>
              </a:rPr>
              <a:t> </a:t>
            </a:r>
            <a:r>
              <a:rPr lang="en" sz="2400"/>
              <a:t>- Ozone OK, high Global Warming</a:t>
            </a:r>
          </a:p>
          <a:p>
            <a:pPr marL="457200" lvl="0" indent="-381000" rtl="0">
              <a:spcBef>
                <a:spcPts val="0"/>
              </a:spcBef>
              <a:buSzPct val="100000"/>
              <a:buChar char="●"/>
            </a:pPr>
            <a:r>
              <a:rPr lang="en" sz="2400"/>
              <a:t>NOVEC, Halotron - Ozone OK, low Global Warming</a:t>
            </a:r>
          </a:p>
          <a:p>
            <a:pPr lvl="0" rtl="0">
              <a:spcBef>
                <a:spcPts val="0"/>
              </a:spcBef>
              <a:buNone/>
            </a:pPr>
            <a:r>
              <a:rPr lang="en" sz="2400"/>
              <a:t>Levels for effective fire suppression, little effect on humans.</a:t>
            </a:r>
          </a:p>
          <a:p>
            <a:pPr lvl="0" rtl="0">
              <a:spcBef>
                <a:spcPts val="0"/>
              </a:spcBef>
              <a:buNone/>
            </a:pPr>
            <a:r>
              <a:rPr lang="en" sz="2400" b="1"/>
              <a:t>FM-200</a:t>
            </a:r>
            <a:r>
              <a:rPr lang="en" sz="2400"/>
              <a:t> is also known as </a:t>
            </a:r>
            <a:r>
              <a:rPr lang="en" sz="2400" b="1">
                <a:solidFill>
                  <a:srgbClr val="252525"/>
                </a:solidFill>
                <a:highlight>
                  <a:srgbClr val="FFFFFF"/>
                </a:highlight>
              </a:rPr>
              <a:t>heptafluoropropane, </a:t>
            </a:r>
            <a:r>
              <a:rPr lang="en" sz="2400">
                <a:solidFill>
                  <a:srgbClr val="252525"/>
                </a:solidFill>
                <a:highlight>
                  <a:srgbClr val="FFFFFF"/>
                </a:highlight>
              </a:rPr>
              <a:t>a typical propellant for asthma inhalers.</a:t>
            </a:r>
          </a:p>
          <a:p>
            <a:pPr lvl="0" rtl="0">
              <a:spcBef>
                <a:spcPts val="0"/>
              </a:spcBef>
              <a:buNone/>
            </a:pPr>
            <a:r>
              <a:rPr lang="en" sz="2400">
                <a:solidFill>
                  <a:srgbClr val="252525"/>
                </a:solidFill>
                <a:highlight>
                  <a:srgbClr val="FFFFFF"/>
                </a:highlight>
              </a:rPr>
              <a:t>Higher levels affect CNS. Very heavy inhalation … </a:t>
            </a:r>
            <a:r>
              <a:rPr lang="en" sz="3000"/>
              <a: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algn="ctr" rtl="0">
              <a:spcBef>
                <a:spcPts val="0"/>
              </a:spcBef>
              <a:buNone/>
            </a:pPr>
            <a:r>
              <a:rPr lang="en" b="1"/>
              <a:t>Your Fire Detection and Sprinkler System is ...</a:t>
            </a:r>
          </a:p>
        </p:txBody>
      </p:sp>
      <p:sp>
        <p:nvSpPr>
          <p:cNvPr id="482" name="Shape 482"/>
          <p:cNvSpPr txBox="1">
            <a:spLocks noGrp="1"/>
          </p:cNvSpPr>
          <p:nvPr>
            <p:ph type="body" idx="1"/>
          </p:nvPr>
        </p:nvSpPr>
        <p:spPr>
          <a:xfrm>
            <a:off x="4276500" y="1011370"/>
            <a:ext cx="2634000" cy="3416400"/>
          </a:xfrm>
          <a:prstGeom prst="rect">
            <a:avLst/>
          </a:prstGeom>
        </p:spPr>
        <p:txBody>
          <a:bodyPr lIns="91425" tIns="91425" rIns="91425" bIns="91425" anchor="ctr" anchorCtr="0">
            <a:noAutofit/>
          </a:bodyPr>
          <a:lstStyle/>
          <a:p>
            <a:pPr lvl="0" algn="ctr" rtl="0">
              <a:lnSpc>
                <a:spcPct val="115000"/>
              </a:lnSpc>
              <a:spcBef>
                <a:spcPts val="0"/>
              </a:spcBef>
              <a:spcAft>
                <a:spcPts val="0"/>
              </a:spcAft>
              <a:buNone/>
            </a:pPr>
            <a:r>
              <a:rPr lang="en" sz="2400" b="1"/>
              <a:t>A</a:t>
            </a:r>
          </a:p>
          <a:p>
            <a:pPr lvl="0" algn="ctr" rtl="0">
              <a:lnSpc>
                <a:spcPct val="115000"/>
              </a:lnSpc>
              <a:spcBef>
                <a:spcPts val="0"/>
              </a:spcBef>
              <a:spcAft>
                <a:spcPts val="0"/>
              </a:spcAft>
              <a:buNone/>
            </a:pPr>
            <a:r>
              <a:rPr lang="en" sz="2400" b="1"/>
              <a:t>Series</a:t>
            </a:r>
          </a:p>
          <a:p>
            <a:pPr lvl="0" algn="ctr" rtl="0">
              <a:lnSpc>
                <a:spcPct val="115000"/>
              </a:lnSpc>
              <a:spcBef>
                <a:spcPts val="0"/>
              </a:spcBef>
              <a:spcAft>
                <a:spcPts val="0"/>
              </a:spcAft>
              <a:buNone/>
            </a:pPr>
            <a:r>
              <a:rPr lang="en" sz="2400" b="1"/>
              <a:t>Of</a:t>
            </a:r>
          </a:p>
          <a:p>
            <a:pPr lvl="0" algn="ctr" rtl="0">
              <a:lnSpc>
                <a:spcPct val="115000"/>
              </a:lnSpc>
              <a:spcBef>
                <a:spcPts val="0"/>
              </a:spcBef>
              <a:spcAft>
                <a:spcPts val="0"/>
              </a:spcAft>
              <a:buNone/>
            </a:pPr>
            <a:r>
              <a:rPr lang="en" sz="2400" b="1"/>
              <a:t>Tubes</a:t>
            </a:r>
          </a:p>
          <a:p>
            <a:pPr lvl="0" algn="ctr" rtl="0">
              <a:lnSpc>
                <a:spcPct val="115000"/>
              </a:lnSpc>
              <a:spcBef>
                <a:spcPts val="0"/>
              </a:spcBef>
              <a:spcAft>
                <a:spcPts val="0"/>
              </a:spcAft>
              <a:buNone/>
            </a:pPr>
            <a:r>
              <a:rPr lang="en" sz="2400" b="1"/>
              <a:t>Like</a:t>
            </a:r>
          </a:p>
          <a:p>
            <a:pPr lvl="0" algn="ctr" rtl="0">
              <a:lnSpc>
                <a:spcPct val="115000"/>
              </a:lnSpc>
              <a:spcBef>
                <a:spcPts val="0"/>
              </a:spcBef>
              <a:spcAft>
                <a:spcPts val="0"/>
              </a:spcAft>
              <a:buNone/>
            </a:pPr>
            <a:r>
              <a:rPr lang="en" sz="2400" b="1"/>
              <a:t>The</a:t>
            </a:r>
          </a:p>
          <a:p>
            <a:pPr lvl="0" algn="ctr" rtl="0">
              <a:lnSpc>
                <a:spcPct val="115000"/>
              </a:lnSpc>
              <a:spcBef>
                <a:spcPts val="0"/>
              </a:spcBef>
              <a:spcAft>
                <a:spcPts val="0"/>
              </a:spcAft>
              <a:buNone/>
            </a:pPr>
            <a:r>
              <a:rPr lang="en" sz="2400" b="1"/>
              <a:t>Internet</a:t>
            </a:r>
          </a:p>
        </p:txBody>
      </p:sp>
      <p:pic>
        <p:nvPicPr>
          <p:cNvPr id="483" name="Shape 483" descr="Data Center Pre-ACtion Valves.JPG"/>
          <p:cNvPicPr preferRelativeResize="0"/>
          <p:nvPr/>
        </p:nvPicPr>
        <p:blipFill>
          <a:blip r:embed="rId3">
            <a:alphaModFix/>
          </a:blip>
          <a:stretch>
            <a:fillRect/>
          </a:stretch>
        </p:blipFill>
        <p:spPr>
          <a:xfrm>
            <a:off x="6910596" y="1011369"/>
            <a:ext cx="1921705" cy="3416400"/>
          </a:xfrm>
          <a:prstGeom prst="rect">
            <a:avLst/>
          </a:prstGeom>
          <a:noFill/>
          <a:ln>
            <a:noFill/>
          </a:ln>
        </p:spPr>
      </p:pic>
      <p:pic>
        <p:nvPicPr>
          <p:cNvPr id="484" name="Shape 484" descr="The First Smoke Detector to Activate.JPG"/>
          <p:cNvPicPr preferRelativeResize="0"/>
          <p:nvPr/>
        </p:nvPicPr>
        <p:blipFill>
          <a:blip r:embed="rId4">
            <a:alphaModFix/>
          </a:blip>
          <a:stretch>
            <a:fillRect/>
          </a:stretch>
        </p:blipFill>
        <p:spPr>
          <a:xfrm>
            <a:off x="311700" y="1232770"/>
            <a:ext cx="3964798" cy="2973598"/>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title"/>
          </p:nvPr>
        </p:nvSpPr>
        <p:spPr>
          <a:xfrm>
            <a:off x="311700" y="303920"/>
            <a:ext cx="8520600" cy="572700"/>
          </a:xfrm>
          <a:prstGeom prst="rect">
            <a:avLst/>
          </a:prstGeom>
        </p:spPr>
        <p:txBody>
          <a:bodyPr lIns="91425" tIns="91425" rIns="91425" bIns="91425" anchor="t" anchorCtr="0">
            <a:noAutofit/>
          </a:bodyPr>
          <a:lstStyle/>
          <a:p>
            <a:pPr lvl="0" rtl="0">
              <a:spcBef>
                <a:spcPts val="0"/>
              </a:spcBef>
              <a:buNone/>
            </a:pPr>
            <a:r>
              <a:rPr lang="en"/>
              <a:t>Fire Detection, Sprinkler Systems</a:t>
            </a:r>
          </a:p>
        </p:txBody>
      </p:sp>
      <p:sp>
        <p:nvSpPr>
          <p:cNvPr id="490" name="Shape 490"/>
          <p:cNvSpPr txBox="1">
            <a:spLocks noGrp="1"/>
          </p:cNvSpPr>
          <p:nvPr>
            <p:ph type="body" idx="1"/>
          </p:nvPr>
        </p:nvSpPr>
        <p:spPr>
          <a:xfrm>
            <a:off x="311700" y="1011370"/>
            <a:ext cx="8520600" cy="3416400"/>
          </a:xfrm>
          <a:prstGeom prst="rect">
            <a:avLst/>
          </a:prstGeom>
        </p:spPr>
        <p:txBody>
          <a:bodyPr lIns="91425" tIns="91425" rIns="91425" bIns="91425" anchor="t" anchorCtr="0">
            <a:noAutofit/>
          </a:bodyPr>
          <a:lstStyle/>
          <a:p>
            <a:pPr marL="457200" lvl="0" indent="-355600" rtl="0">
              <a:lnSpc>
                <a:spcPct val="70000"/>
              </a:lnSpc>
              <a:spcBef>
                <a:spcPts val="0"/>
              </a:spcBef>
              <a:buSzPct val="100000"/>
              <a:buChar char="●"/>
            </a:pPr>
            <a:r>
              <a:rPr lang="en" dirty="0"/>
              <a:t>Typical Passive Smoke Detection is relatively slow</a:t>
            </a:r>
          </a:p>
          <a:p>
            <a:pPr marL="457200" lvl="0" indent="-355600" rtl="0">
              <a:lnSpc>
                <a:spcPct val="70000"/>
              </a:lnSpc>
              <a:spcBef>
                <a:spcPts val="0"/>
              </a:spcBef>
              <a:buSzPct val="100000"/>
              <a:buChar char="●"/>
            </a:pPr>
            <a:r>
              <a:rPr lang="en" dirty="0"/>
              <a:t>VESDA - Very Early-warning Aspirating Smoke Detection</a:t>
            </a:r>
          </a:p>
          <a:p>
            <a:pPr marL="914400" lvl="1" indent="-355600" rtl="0">
              <a:lnSpc>
                <a:spcPct val="70000"/>
              </a:lnSpc>
              <a:spcBef>
                <a:spcPts val="0"/>
              </a:spcBef>
              <a:buSzPct val="100000"/>
              <a:buChar char="○"/>
            </a:pPr>
            <a:r>
              <a:rPr lang="en" sz="1800" dirty="0"/>
              <a:t>Much faster at detecting smoke, at loss of location-accuracy</a:t>
            </a:r>
          </a:p>
          <a:p>
            <a:pPr marL="914400" lvl="1" indent="-355600" rtl="0">
              <a:lnSpc>
                <a:spcPct val="70000"/>
              </a:lnSpc>
              <a:spcBef>
                <a:spcPts val="0"/>
              </a:spcBef>
              <a:buSzPct val="100000"/>
              <a:buChar char="○"/>
            </a:pPr>
            <a:r>
              <a:rPr lang="en" sz="1800" dirty="0"/>
              <a:t>Allows for staff intervention before problem escalates</a:t>
            </a:r>
          </a:p>
          <a:p>
            <a:pPr marL="914400" lvl="1" indent="-355600" rtl="0">
              <a:lnSpc>
                <a:spcPct val="70000"/>
              </a:lnSpc>
              <a:spcBef>
                <a:spcPts val="0"/>
              </a:spcBef>
              <a:buSzPct val="100000"/>
              <a:buChar char="○"/>
            </a:pPr>
            <a:r>
              <a:rPr lang="en" sz="1800" dirty="0"/>
              <a:t>However, sometimes it’s so early, nobody finds anything </a:t>
            </a:r>
            <a:r>
              <a:rPr lang="en" sz="1800" b="1" dirty="0">
                <a:solidFill>
                  <a:srgbClr val="333333"/>
                </a:solidFill>
              </a:rPr>
              <a:t>☹</a:t>
            </a:r>
          </a:p>
          <a:p>
            <a:pPr marL="914400" lvl="1" indent="-355600" rtl="0">
              <a:lnSpc>
                <a:spcPct val="70000"/>
              </a:lnSpc>
              <a:spcBef>
                <a:spcPts val="0"/>
              </a:spcBef>
              <a:buClr>
                <a:srgbClr val="333333"/>
              </a:buClr>
              <a:buSzPct val="100000"/>
              <a:buChar char="○"/>
            </a:pPr>
            <a:r>
              <a:rPr lang="en" sz="1800" dirty="0">
                <a:solidFill>
                  <a:srgbClr val="333333"/>
                </a:solidFill>
              </a:rPr>
              <a:t>This can lead to belief system prone to “false alarms” </a:t>
            </a:r>
            <a:r>
              <a:rPr lang="en" sz="1800" b="1" dirty="0">
                <a:solidFill>
                  <a:srgbClr val="333333"/>
                </a:solidFill>
              </a:rPr>
              <a:t>☹</a:t>
            </a:r>
          </a:p>
          <a:p>
            <a:pPr marL="457200" lvl="0" indent="-355600" rtl="0">
              <a:lnSpc>
                <a:spcPct val="70000"/>
              </a:lnSpc>
              <a:spcBef>
                <a:spcPts val="0"/>
              </a:spcBef>
              <a:buSzPct val="100000"/>
              <a:buChar char="●"/>
            </a:pPr>
            <a:r>
              <a:rPr lang="en" dirty="0"/>
              <a:t>Double Interlocked Pre-Action Sprinkler System</a:t>
            </a:r>
          </a:p>
          <a:p>
            <a:pPr marL="914400" lvl="1" indent="-355600" rtl="0">
              <a:lnSpc>
                <a:spcPct val="70000"/>
              </a:lnSpc>
              <a:spcBef>
                <a:spcPts val="0"/>
              </a:spcBef>
              <a:buSzPct val="100000"/>
              <a:buChar char="○"/>
            </a:pPr>
            <a:r>
              <a:rPr lang="en" sz="1800" dirty="0"/>
              <a:t>Requires smoke/heat sensor activation</a:t>
            </a:r>
          </a:p>
          <a:p>
            <a:pPr marL="914400" lvl="1" indent="-355600" rtl="0">
              <a:lnSpc>
                <a:spcPct val="70000"/>
              </a:lnSpc>
              <a:spcBef>
                <a:spcPts val="0"/>
              </a:spcBef>
              <a:buSzPct val="100000"/>
              <a:buChar char="○"/>
            </a:pPr>
            <a:r>
              <a:rPr lang="en" sz="1800" dirty="0"/>
              <a:t>Requires individual sprinkler head activation</a:t>
            </a:r>
          </a:p>
          <a:p>
            <a:pPr marL="914400" lvl="1" indent="-355600" rtl="0">
              <a:lnSpc>
                <a:spcPct val="70000"/>
              </a:lnSpc>
              <a:spcBef>
                <a:spcPts val="0"/>
              </a:spcBef>
              <a:buSzPct val="100000"/>
              <a:buChar char="○"/>
            </a:pPr>
            <a:r>
              <a:rPr lang="en" sz="1800" dirty="0"/>
              <a:t>Then Water can flow to activated sprinklers</a:t>
            </a:r>
          </a:p>
          <a:p>
            <a:pPr lvl="0" rtl="0">
              <a:lnSpc>
                <a:spcPct val="70000"/>
              </a:lnSpc>
              <a:spcBef>
                <a:spcPts val="0"/>
              </a:spcBef>
              <a:buClr>
                <a:schemeClr val="dk1"/>
              </a:buClr>
              <a:buSzPct val="61111"/>
              <a:buFont typeface="Arial"/>
              <a:buNone/>
            </a:pPr>
            <a:endParaRPr dirty="0"/>
          </a:p>
          <a:p>
            <a:pPr lvl="0" rtl="0">
              <a:lnSpc>
                <a:spcPct val="70000"/>
              </a:lnSpc>
              <a:spcBef>
                <a:spcPts val="0"/>
              </a:spcBef>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268390"/>
            <a:ext cx="8520600" cy="572700"/>
          </a:xfrm>
          <a:prstGeom prst="rect">
            <a:avLst/>
          </a:prstGeom>
        </p:spPr>
        <p:txBody>
          <a:bodyPr lIns="91425" tIns="91425" rIns="91425" bIns="91425" anchor="t" anchorCtr="0">
            <a:noAutofit/>
          </a:bodyPr>
          <a:lstStyle/>
          <a:p>
            <a:pPr lvl="0" algn="ctr" rtl="0">
              <a:spcBef>
                <a:spcPts val="0"/>
              </a:spcBef>
              <a:buNone/>
            </a:pPr>
            <a:r>
              <a:rPr lang="en" b="1"/>
              <a:t>Caveats Before I Continue.</a:t>
            </a:r>
          </a:p>
        </p:txBody>
      </p:sp>
      <p:sp>
        <p:nvSpPr>
          <p:cNvPr id="89" name="Shape 89"/>
          <p:cNvSpPr txBox="1">
            <a:spLocks noGrp="1"/>
          </p:cNvSpPr>
          <p:nvPr>
            <p:ph type="body" idx="1"/>
          </p:nvPr>
        </p:nvSpPr>
        <p:spPr>
          <a:xfrm>
            <a:off x="311700" y="975840"/>
            <a:ext cx="8520600" cy="3416400"/>
          </a:xfrm>
          <a:prstGeom prst="rect">
            <a:avLst/>
          </a:prstGeom>
        </p:spPr>
        <p:txBody>
          <a:bodyPr lIns="91425" tIns="91425" rIns="91425" bIns="91425" anchor="t" anchorCtr="0">
            <a:noAutofit/>
          </a:bodyPr>
          <a:lstStyle/>
          <a:p>
            <a:pPr lvl="0" rtl="0">
              <a:lnSpc>
                <a:spcPct val="80000"/>
              </a:lnSpc>
              <a:spcBef>
                <a:spcPts val="0"/>
              </a:spcBef>
              <a:spcAft>
                <a:spcPts val="0"/>
              </a:spcAft>
              <a:buNone/>
            </a:pPr>
            <a:r>
              <a:rPr lang="en" sz="2400" dirty="0"/>
              <a:t>Settlement negotiations impose some restrictions.Therefore:</a:t>
            </a:r>
          </a:p>
          <a:p>
            <a:pPr lvl="0" rtl="0">
              <a:lnSpc>
                <a:spcPct val="80000"/>
              </a:lnSpc>
              <a:spcBef>
                <a:spcPts val="0"/>
              </a:spcBef>
              <a:spcAft>
                <a:spcPts val="0"/>
              </a:spcAft>
              <a:buNone/>
            </a:pPr>
            <a:endParaRPr sz="2400" dirty="0"/>
          </a:p>
          <a:p>
            <a:pPr marL="457200" lvl="0" indent="-355600" rtl="0">
              <a:lnSpc>
                <a:spcPct val="80000"/>
              </a:lnSpc>
              <a:spcBef>
                <a:spcPts val="0"/>
              </a:spcBef>
              <a:buSzPct val="100000"/>
              <a:buChar char="●"/>
            </a:pPr>
            <a:r>
              <a:rPr lang="en" sz="2000" b="1" dirty="0"/>
              <a:t>No</a:t>
            </a:r>
            <a:r>
              <a:rPr lang="en" sz="2000" dirty="0"/>
              <a:t> identification of any non-UC Berkeley parties involved</a:t>
            </a:r>
          </a:p>
          <a:p>
            <a:pPr marL="457200" lvl="0" indent="-355600" rtl="0">
              <a:lnSpc>
                <a:spcPct val="80000"/>
              </a:lnSpc>
              <a:spcBef>
                <a:spcPts val="0"/>
              </a:spcBef>
              <a:buSzPct val="100000"/>
              <a:buChar char="●"/>
            </a:pPr>
            <a:r>
              <a:rPr lang="en" sz="2000" b="1" dirty="0"/>
              <a:t>No</a:t>
            </a:r>
            <a:r>
              <a:rPr lang="en" sz="2000" dirty="0"/>
              <a:t> identifying photos of any involved equipment</a:t>
            </a:r>
          </a:p>
          <a:p>
            <a:pPr marL="457200" lvl="0" indent="-355600" rtl="0">
              <a:lnSpc>
                <a:spcPct val="80000"/>
              </a:lnSpc>
              <a:spcBef>
                <a:spcPts val="0"/>
              </a:spcBef>
              <a:buSzPct val="100000"/>
              <a:buChar char="●"/>
            </a:pPr>
            <a:r>
              <a:rPr lang="en" sz="2000" b="1" dirty="0"/>
              <a:t>No </a:t>
            </a:r>
            <a:r>
              <a:rPr lang="en" sz="2000" dirty="0"/>
              <a:t>discussion of the specifics of the system itself</a:t>
            </a:r>
          </a:p>
          <a:p>
            <a:pPr marL="457200" lvl="0" indent="-355600" rtl="0">
              <a:lnSpc>
                <a:spcPct val="80000"/>
              </a:lnSpc>
              <a:spcBef>
                <a:spcPts val="0"/>
              </a:spcBef>
              <a:buSzPct val="100000"/>
              <a:buChar char="●"/>
            </a:pPr>
            <a:r>
              <a:rPr lang="en" sz="2000" b="1" dirty="0"/>
              <a:t>No</a:t>
            </a:r>
            <a:r>
              <a:rPr lang="en" sz="2000" dirty="0"/>
              <a:t> discussion of the findings of the investigation</a:t>
            </a:r>
          </a:p>
          <a:p>
            <a:pPr lvl="0" algn="ctr" rtl="0">
              <a:lnSpc>
                <a:spcPct val="80000"/>
              </a:lnSpc>
              <a:spcBef>
                <a:spcPts val="0"/>
              </a:spcBef>
              <a:buNone/>
            </a:pPr>
            <a:r>
              <a:rPr lang="en" sz="2400" b="1" dirty="0"/>
              <a:t>No, really.</a:t>
            </a:r>
          </a:p>
          <a:p>
            <a:pPr lvl="0" rtl="0">
              <a:lnSpc>
                <a:spcPct val="80000"/>
              </a:lnSpc>
              <a:spcBef>
                <a:spcPts val="0"/>
              </a:spcBef>
              <a:buNone/>
            </a:pPr>
            <a:r>
              <a:rPr lang="en" sz="2400" b="1" dirty="0"/>
              <a:t>These decisions take place far above my “pay grade.”</a:t>
            </a:r>
          </a:p>
          <a:p>
            <a:pPr lvl="0" rtl="0">
              <a:spcBef>
                <a:spcPts val="0"/>
              </a:spcBef>
              <a:buNone/>
            </a:pPr>
            <a:endParaRP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268390"/>
            <a:ext cx="8520600" cy="572700"/>
          </a:xfrm>
          <a:prstGeom prst="rect">
            <a:avLst/>
          </a:prstGeom>
        </p:spPr>
        <p:txBody>
          <a:bodyPr lIns="91425" tIns="91425" rIns="91425" bIns="91425" anchor="t" anchorCtr="0">
            <a:noAutofit/>
          </a:bodyPr>
          <a:lstStyle/>
          <a:p>
            <a:pPr lvl="0" algn="ctr" rtl="0">
              <a:spcBef>
                <a:spcPts val="0"/>
              </a:spcBef>
              <a:buNone/>
            </a:pPr>
            <a:r>
              <a:rPr lang="en" b="1"/>
              <a:t>Okay, it sucks, but how common is this?</a:t>
            </a:r>
          </a:p>
        </p:txBody>
      </p:sp>
      <p:sp>
        <p:nvSpPr>
          <p:cNvPr id="101" name="Shape 101"/>
          <p:cNvSpPr txBox="1">
            <a:spLocks noGrp="1"/>
          </p:cNvSpPr>
          <p:nvPr>
            <p:ph type="body" idx="1"/>
          </p:nvPr>
        </p:nvSpPr>
        <p:spPr>
          <a:xfrm>
            <a:off x="311700" y="975840"/>
            <a:ext cx="8520600" cy="3416400"/>
          </a:xfrm>
          <a:prstGeom prst="rect">
            <a:avLst/>
          </a:prstGeom>
        </p:spPr>
        <p:txBody>
          <a:bodyPr lIns="91425" tIns="91425" rIns="91425" bIns="91425" anchor="t" anchorCtr="0">
            <a:noAutofit/>
          </a:bodyPr>
          <a:lstStyle/>
          <a:p>
            <a:pPr lvl="0" algn="ctr" rtl="0">
              <a:spcBef>
                <a:spcPts val="0"/>
              </a:spcBef>
              <a:buNone/>
            </a:pPr>
            <a:r>
              <a:rPr lang="en" sz="2400" dirty="0"/>
              <a:t>Somewhat rare - but, fires and other outages do happen</a:t>
            </a:r>
          </a:p>
          <a:p>
            <a:pPr marL="457200" lvl="0" indent="-381000" rtl="0">
              <a:lnSpc>
                <a:spcPct val="80000"/>
              </a:lnSpc>
              <a:spcBef>
                <a:spcPts val="0"/>
              </a:spcBef>
              <a:buSzPct val="100000"/>
              <a:buChar char="●"/>
            </a:pPr>
            <a:r>
              <a:rPr lang="en" sz="2200" u="sng" dirty="0">
                <a:solidFill>
                  <a:schemeClr val="hlink"/>
                </a:solidFill>
                <a:hlinkClick r:id="rId3"/>
              </a:rPr>
              <a:t>Electrical Infrastructure caught fire</a:t>
            </a:r>
            <a:r>
              <a:rPr lang="en" sz="2200" dirty="0"/>
              <a:t> (Iowa State Gov’t)</a:t>
            </a:r>
          </a:p>
          <a:p>
            <a:pPr marL="457200" lvl="0" indent="-381000" rtl="0">
              <a:lnSpc>
                <a:spcPct val="80000"/>
              </a:lnSpc>
              <a:spcBef>
                <a:spcPts val="0"/>
              </a:spcBef>
              <a:buSzPct val="100000"/>
              <a:buChar char="●"/>
            </a:pPr>
            <a:r>
              <a:rPr lang="en" sz="2200" u="sng" dirty="0">
                <a:solidFill>
                  <a:schemeClr val="hlink"/>
                </a:solidFill>
                <a:hlinkClick r:id="rId4"/>
              </a:rPr>
              <a:t>Another Datacenter Fire</a:t>
            </a:r>
            <a:r>
              <a:rPr lang="en" sz="2200" dirty="0"/>
              <a:t> (Samsung SDS, S. Korea)</a:t>
            </a:r>
          </a:p>
          <a:p>
            <a:pPr marL="457200" lvl="0" indent="-381000" rtl="0">
              <a:lnSpc>
                <a:spcPct val="80000"/>
              </a:lnSpc>
              <a:spcBef>
                <a:spcPts val="0"/>
              </a:spcBef>
              <a:buSzPct val="100000"/>
              <a:buChar char="●"/>
            </a:pPr>
            <a:r>
              <a:rPr lang="en" sz="2200" u="sng" dirty="0">
                <a:solidFill>
                  <a:schemeClr val="hlink"/>
                </a:solidFill>
                <a:hlinkClick r:id="rId5"/>
              </a:rPr>
              <a:t>Outage via Auto … Intrusion</a:t>
            </a:r>
            <a:r>
              <a:rPr lang="en" sz="2200" dirty="0"/>
              <a:t> (Rackspace, Dallas, TX)</a:t>
            </a:r>
          </a:p>
          <a:p>
            <a:pPr marL="457200" lvl="0" indent="-381000" rtl="0">
              <a:lnSpc>
                <a:spcPct val="80000"/>
              </a:lnSpc>
              <a:spcBef>
                <a:spcPts val="0"/>
              </a:spcBef>
              <a:buSzPct val="100000"/>
              <a:buChar char="●"/>
            </a:pPr>
            <a:r>
              <a:rPr lang="en" sz="2200" u="sng" dirty="0">
                <a:solidFill>
                  <a:schemeClr val="hlink"/>
                </a:solidFill>
                <a:hlinkClick r:id="rId6"/>
              </a:rPr>
              <a:t>Electrical Infrastructure Fire ($10M!!)</a:t>
            </a:r>
            <a:r>
              <a:rPr lang="en" sz="2200" dirty="0"/>
              <a:t> (Seattle, WA)</a:t>
            </a:r>
          </a:p>
          <a:p>
            <a:pPr marL="457200" lvl="0" indent="-381000" rtl="0">
              <a:lnSpc>
                <a:spcPct val="80000"/>
              </a:lnSpc>
              <a:spcBef>
                <a:spcPts val="0"/>
              </a:spcBef>
              <a:buSzPct val="100000"/>
              <a:buChar char="●"/>
            </a:pPr>
            <a:r>
              <a:rPr lang="en" sz="2200" u="sng" dirty="0">
                <a:solidFill>
                  <a:schemeClr val="hlink"/>
                </a:solidFill>
                <a:hlinkClick r:id="rId7"/>
              </a:rPr>
              <a:t>Contractors …  Amazon</a:t>
            </a:r>
            <a:r>
              <a:rPr lang="en" sz="2200" dirty="0"/>
              <a:t> (Ashburn, VA)</a:t>
            </a:r>
          </a:p>
          <a:p>
            <a:pPr marL="457200" lvl="0" indent="-381000" rtl="0">
              <a:lnSpc>
                <a:spcPct val="80000"/>
              </a:lnSpc>
              <a:spcBef>
                <a:spcPts val="0"/>
              </a:spcBef>
              <a:buSzPct val="100000"/>
              <a:buChar char="●"/>
            </a:pPr>
            <a:r>
              <a:rPr lang="en" sz="2200" u="sng" dirty="0">
                <a:solidFill>
                  <a:schemeClr val="hlink"/>
                </a:solidFill>
                <a:hlinkClick r:id="rId8"/>
              </a:rPr>
              <a:t>Multiple Lightning Strikes</a:t>
            </a:r>
            <a:r>
              <a:rPr lang="en" sz="2200" dirty="0"/>
              <a:t> (Google, Belgium)</a:t>
            </a:r>
          </a:p>
          <a:p>
            <a:pPr marL="457200" lvl="0" indent="-381000" rtl="0">
              <a:lnSpc>
                <a:spcPct val="80000"/>
              </a:lnSpc>
              <a:spcBef>
                <a:spcPts val="0"/>
              </a:spcBef>
              <a:buSzPct val="100000"/>
              <a:buChar char="●"/>
            </a:pPr>
            <a:r>
              <a:rPr lang="en" sz="2200" dirty="0"/>
              <a:t>… These things and more happen. Are you ready?</a:t>
            </a: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5005</Words>
  <Application>Microsoft Macintosh PowerPoint</Application>
  <PresentationFormat>On-screen Show (16:9)</PresentationFormat>
  <Paragraphs>548</Paragraphs>
  <Slides>74</Slides>
  <Notes>72</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simple-light-2</vt:lpstr>
      <vt:lpstr>Catch Fire and Halt</vt:lpstr>
      <vt:lpstr>Follow the Bouncing Slide</vt:lpstr>
      <vt:lpstr>Thanks and Acknowledgments</vt:lpstr>
      <vt:lpstr>Some levity</vt:lpstr>
      <vt:lpstr>Remember, in the event of fire …</vt:lpstr>
      <vt:lpstr>What Happened - TL;DR version</vt:lpstr>
      <vt:lpstr>Press and Other Coverage </vt:lpstr>
      <vt:lpstr>Caveats Before I Continue.</vt:lpstr>
      <vt:lpstr>Okay, it sucks, but how common is this?</vt:lpstr>
      <vt:lpstr>A System Caught Fire? Wat?</vt:lpstr>
      <vt:lpstr>Extensive post-event communication with ...</vt:lpstr>
      <vt:lpstr>The System that caught fire</vt:lpstr>
      <vt:lpstr>How Does a Modern Server System Catch Fire?</vt:lpstr>
      <vt:lpstr>Timeline for Friday, 18 Sept 2015</vt:lpstr>
      <vt:lpstr>Timeline for 18 Sept 2015: Ooooooh. Bad.</vt:lpstr>
      <vt:lpstr> </vt:lpstr>
      <vt:lpstr>What was down?</vt:lpstr>
      <vt:lpstr>What still worked?</vt:lpstr>
      <vt:lpstr>What Else Went Down?</vt:lpstr>
      <vt:lpstr>Detailed timeline: Back to Our Story </vt:lpstr>
      <vt:lpstr>Whoa, It’s Warm.</vt:lpstr>
      <vt:lpstr>Wait. What do you mean “Repercussions”?</vt:lpstr>
      <vt:lpstr>But wait! Wait! There’s more!</vt:lpstr>
      <vt:lpstr>Back to our Story: One problem to solve first</vt:lpstr>
      <vt:lpstr>Row by Row, Rack by Rack</vt:lpstr>
      <vt:lpstr>OK, fine, some purposefully obfuscated pictures.</vt:lpstr>
      <vt:lpstr>Yeah, something bad definitely happened.</vt:lpstr>
      <vt:lpstr>First Look “Under The Hood”</vt:lpstr>
      <vt:lpstr>Another look “under the hood”</vt:lpstr>
      <vt:lpstr>Saving the worst for last ...</vt:lpstr>
      <vt:lpstr>So, um, wow … like whoa.</vt:lpstr>
      <vt:lpstr>PowerPoint Presentation</vt:lpstr>
      <vt:lpstr>PowerPoint Presentation</vt:lpstr>
      <vt:lpstr>PowerPoint Presentation</vt:lpstr>
      <vt:lpstr>The Flow of Information to Campus Leadership</vt:lpstr>
      <vt:lpstr>What now?</vt:lpstr>
      <vt:lpstr>Which came 1st, Chicken Power or Egg HVAC?</vt:lpstr>
      <vt:lpstr>While waiting on status update about power ...</vt:lpstr>
      <vt:lpstr>Our story so far</vt:lpstr>
      <vt:lpstr>Morning Recovery (Sat)</vt:lpstr>
      <vt:lpstr>It’s Monday AM. What worked?</vt:lpstr>
      <vt:lpstr>Why was Friday evening such lucky timing?</vt:lpstr>
      <vt:lpstr>It’s Monday. What didn’t work so well?</vt:lpstr>
      <vt:lpstr>The 2 months After</vt:lpstr>
      <vt:lpstr>Costs and Impact of the Fire itself:</vt:lpstr>
      <vt:lpstr>Costs and Impact </vt:lpstr>
      <vt:lpstr>The Monday (and 2-3 weeks) After</vt:lpstr>
      <vt:lpstr>Gaps in Expertise</vt:lpstr>
      <vt:lpstr>Creative Solutions for Discovery needs</vt:lpstr>
      <vt:lpstr>Impedance Mismatches: Assets vs Relationships</vt:lpstr>
      <vt:lpstr>We all wanted to “make things right”. </vt:lpstr>
      <vt:lpstr>Your Forensics Lab or Mine?</vt:lpstr>
      <vt:lpstr>Equipment Replacement?</vt:lpstr>
      <vt:lpstr>Opportunities for Improvement: </vt:lpstr>
      <vt:lpstr>(My) Thoughts and Observations</vt:lpstr>
      <vt:lpstr>(My) Thoughts and Observations</vt:lpstr>
      <vt:lpstr>(My) Thoughts and Observations</vt:lpstr>
      <vt:lpstr>(My) Thoughts and Observations</vt:lpstr>
      <vt:lpstr>Actionable Suggestions</vt:lpstr>
      <vt:lpstr>Actionable Suggestions</vt:lpstr>
      <vt:lpstr>Actionable Suggestions</vt:lpstr>
      <vt:lpstr>A personal comment</vt:lpstr>
      <vt:lpstr>Questions. Comments. “Better you than me.”</vt:lpstr>
      <vt:lpstr>Datacenter backgrounder</vt:lpstr>
      <vt:lpstr>🔥 Fire! How Does It Work? 🔥</vt:lpstr>
      <vt:lpstr>In the Beginning, There Was ….</vt:lpstr>
      <vt:lpstr>What about my Fire Extinguisher at home?</vt:lpstr>
      <vt:lpstr>Just Get Rid of the Oxygen?</vt:lpstr>
      <vt:lpstr>Ooooh, “Halon”</vt:lpstr>
      <vt:lpstr>HALON!!!</vt:lpstr>
      <vt:lpstr>So, a nozzle and two FM-200 tanks walk into a bar ...</vt:lpstr>
      <vt:lpstr>Halon is Dead, Long Live Halon Replacements</vt:lpstr>
      <vt:lpstr>Your Fire Detection and Sprinkler System is ...</vt:lpstr>
      <vt:lpstr>Fire Detection, Sprinkler Systems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Catch Fire and Halt</dc:title>
  <cp:lastModifiedBy>UC Berkeley</cp:lastModifiedBy>
  <cp:revision>10</cp:revision>
  <cp:lastPrinted>2017-02-24T12:38:41Z</cp:lastPrinted>
  <dcterms:modified xsi:type="dcterms:W3CDTF">2017-02-24T13:32:37Z</dcterms:modified>
</cp:coreProperties>
</file>