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2" r:id="rId2"/>
    <p:sldMasterId id="2147483687" r:id="rId3"/>
    <p:sldMasterId id="2147483704" r:id="rId4"/>
  </p:sldMasterIdLst>
  <p:sldIdLst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364" r:id="rId19"/>
    <p:sldId id="262" r:id="rId20"/>
    <p:sldId id="280" r:id="rId21"/>
    <p:sldId id="281" r:id="rId22"/>
    <p:sldId id="282" r:id="rId23"/>
    <p:sldId id="283" r:id="rId24"/>
    <p:sldId id="368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365" r:id="rId35"/>
    <p:sldId id="293" r:id="rId36"/>
    <p:sldId id="294" r:id="rId37"/>
    <p:sldId id="295" r:id="rId38"/>
    <p:sldId id="296" r:id="rId39"/>
    <p:sldId id="297" r:id="rId40"/>
    <p:sldId id="298" r:id="rId41"/>
    <p:sldId id="370" r:id="rId42"/>
    <p:sldId id="299" r:id="rId43"/>
    <p:sldId id="300" r:id="rId44"/>
    <p:sldId id="301" r:id="rId45"/>
    <p:sldId id="302" r:id="rId46"/>
    <p:sldId id="304" r:id="rId47"/>
    <p:sldId id="303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69" r:id="rId61"/>
    <p:sldId id="317" r:id="rId62"/>
    <p:sldId id="318" r:id="rId63"/>
    <p:sldId id="319" r:id="rId64"/>
    <p:sldId id="367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6" r:id="rId81"/>
    <p:sldId id="337" r:id="rId82"/>
    <p:sldId id="338" r:id="rId83"/>
    <p:sldId id="339" r:id="rId84"/>
    <p:sldId id="340" r:id="rId85"/>
    <p:sldId id="341" r:id="rId86"/>
    <p:sldId id="372" r:id="rId87"/>
    <p:sldId id="342" r:id="rId88"/>
    <p:sldId id="346" r:id="rId89"/>
    <p:sldId id="363" r:id="rId90"/>
    <p:sldId id="343" r:id="rId91"/>
    <p:sldId id="345" r:id="rId92"/>
    <p:sldId id="351" r:id="rId93"/>
    <p:sldId id="347" r:id="rId94"/>
    <p:sldId id="348" r:id="rId95"/>
    <p:sldId id="349" r:id="rId96"/>
    <p:sldId id="352" r:id="rId97"/>
    <p:sldId id="350" r:id="rId98"/>
    <p:sldId id="335" r:id="rId99"/>
    <p:sldId id="353" r:id="rId100"/>
    <p:sldId id="354" r:id="rId101"/>
    <p:sldId id="356" r:id="rId102"/>
    <p:sldId id="366" r:id="rId103"/>
    <p:sldId id="355" r:id="rId104"/>
    <p:sldId id="357" r:id="rId105"/>
    <p:sldId id="358" r:id="rId106"/>
    <p:sldId id="359" r:id="rId107"/>
    <p:sldId id="371" r:id="rId108"/>
    <p:sldId id="360" r:id="rId109"/>
    <p:sldId id="361" r:id="rId110"/>
    <p:sldId id="362" r:id="rId1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4E33"/>
    <a:srgbClr val="859438"/>
    <a:srgbClr val="00A598"/>
    <a:srgbClr val="00A5A2"/>
    <a:srgbClr val="FDB515"/>
    <a:srgbClr val="9DAD33"/>
    <a:srgbClr val="6C3302"/>
    <a:srgbClr val="584F29"/>
    <a:srgbClr val="00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8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97.xml"/><Relationship Id="rId102" Type="http://schemas.openxmlformats.org/officeDocument/2006/relationships/slide" Target="slides/slide98.xml"/><Relationship Id="rId103" Type="http://schemas.openxmlformats.org/officeDocument/2006/relationships/slide" Target="slides/slide99.xml"/><Relationship Id="rId104" Type="http://schemas.openxmlformats.org/officeDocument/2006/relationships/slide" Target="slides/slide100.xml"/><Relationship Id="rId105" Type="http://schemas.openxmlformats.org/officeDocument/2006/relationships/slide" Target="slides/slide101.xml"/><Relationship Id="rId106" Type="http://schemas.openxmlformats.org/officeDocument/2006/relationships/slide" Target="slides/slide102.xml"/><Relationship Id="rId107" Type="http://schemas.openxmlformats.org/officeDocument/2006/relationships/slide" Target="slides/slide10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8" Type="http://schemas.openxmlformats.org/officeDocument/2006/relationships/slide" Target="slides/slide104.xml"/><Relationship Id="rId109" Type="http://schemas.openxmlformats.org/officeDocument/2006/relationships/slide" Target="slides/slide10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110" Type="http://schemas.openxmlformats.org/officeDocument/2006/relationships/slide" Target="slides/slide106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11" Type="http://schemas.openxmlformats.org/officeDocument/2006/relationships/slide" Target="slides/slide107.xml"/><Relationship Id="rId112" Type="http://schemas.openxmlformats.org/officeDocument/2006/relationships/printerSettings" Target="printerSettings/printerSettings1.bin"/><Relationship Id="rId113" Type="http://schemas.openxmlformats.org/officeDocument/2006/relationships/presProps" Target="presProps.xml"/><Relationship Id="rId114" Type="http://schemas.openxmlformats.org/officeDocument/2006/relationships/viewProps" Target="viewProps.xml"/><Relationship Id="rId115" Type="http://schemas.openxmlformats.org/officeDocument/2006/relationships/theme" Target="theme/theme1.xml"/><Relationship Id="rId116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100" Type="http://schemas.openxmlformats.org/officeDocument/2006/relationships/slide" Target="slides/slide96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9479"/>
            <a:ext cx="6813884" cy="150578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11883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0D0D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399" y="302330"/>
            <a:ext cx="5472289" cy="4029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439137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174" y="4972227"/>
            <a:ext cx="55005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41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03387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0032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4553"/>
            <a:ext cx="7483642" cy="155123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8919"/>
            <a:ext cx="7483642" cy="31487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5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217110"/>
            <a:ext cx="7772400" cy="206107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 b="0" cap="none"/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8550"/>
            <a:ext cx="7772400" cy="69047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00326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47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637"/>
            <a:ext cx="8229600" cy="13964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5463"/>
            <a:ext cx="4038600" cy="333274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5463"/>
            <a:ext cx="4038600" cy="333274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5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217" y="3542633"/>
            <a:ext cx="8433469" cy="623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3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524" y="3832058"/>
            <a:ext cx="8421687" cy="1154363"/>
          </a:xfrm>
          <a:prstGeom prst="rect">
            <a:avLst/>
          </a:prstGeom>
        </p:spPr>
        <p:txBody>
          <a:bodyPr anchor="t"/>
          <a:lstStyle>
            <a:lvl1pPr algn="l">
              <a:defRPr sz="5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3" y="3275263"/>
            <a:ext cx="8421687" cy="556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026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6217" y="3581594"/>
            <a:ext cx="8229600" cy="19128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2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3202490"/>
            <a:ext cx="8446168" cy="20646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5112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3262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0D0D0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5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4546"/>
            <a:ext cx="7951537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97754"/>
            <a:ext cx="4038600" cy="351698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495800" y="2097754"/>
            <a:ext cx="3912937" cy="351698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172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083969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64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5111750" cy="43053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8157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12769"/>
            <a:ext cx="7371644" cy="11965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0156" y="2809298"/>
            <a:ext cx="7377288" cy="130669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Sed</a:t>
            </a:r>
            <a:r>
              <a:rPr lang="en-US" dirty="0" smtClean="0"/>
              <a:t> un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excepture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01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7456"/>
            <a:ext cx="7871326" cy="1143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332"/>
            <a:ext cx="7871326" cy="25264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5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>
            <a:noAutofit/>
          </a:bodyPr>
          <a:lstStyle>
            <a:lvl1pPr algn="l">
              <a:defRPr sz="22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4833687" cy="44256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93603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9" Type="http://schemas.openxmlformats.org/officeDocument/2006/relationships/image" Target="../media/image2.emf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2.xml"/><Relationship Id="rId6" Type="http://schemas.openxmlformats.org/officeDocument/2006/relationships/image" Target="../media/image1.emf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theme" Target="../theme/theme3.xml"/><Relationship Id="rId6" Type="http://schemas.openxmlformats.org/officeDocument/2006/relationships/image" Target="../media/image1.emf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theme" Target="../theme/theme4.xml"/><Relationship Id="rId5" Type="http://schemas.openxmlformats.org/officeDocument/2006/relationships/image" Target="../media/image4.jpg"/><Relationship Id="rId6" Type="http://schemas.openxmlformats.org/officeDocument/2006/relationships/image" Target="../media/image1.emf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4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0974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795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5598553"/>
            <a:ext cx="9170736" cy="13300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6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1" r:id="rId5"/>
    <p:sldLayoutId id="2147483649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FFFFFF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95000"/>
              <a:lumOff val="5000"/>
            </a:schemeClr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95000"/>
              <a:lumOff val="5000"/>
            </a:schemeClr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95000"/>
              <a:lumOff val="5000"/>
            </a:schemeClr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7456"/>
            <a:ext cx="80183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9332"/>
            <a:ext cx="8018379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561263"/>
            <a:ext cx="9170736" cy="133007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4721" y="6294515"/>
            <a:ext cx="2485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Lorem ipsum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598553"/>
            <a:ext cx="9170736" cy="13300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000000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bg1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1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1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59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097456"/>
            <a:ext cx="76173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79579"/>
            <a:ext cx="7617326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561263"/>
            <a:ext cx="9170736" cy="1330073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4721" y="6294515"/>
            <a:ext cx="2485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 smtClean="0"/>
              <a:t>Lorem ipsum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598553"/>
            <a:ext cx="9170736" cy="13300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7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962648901_0a58d30a05_ov2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2"/>
          <a:stretch/>
        </p:blipFill>
        <p:spPr>
          <a:xfrm>
            <a:off x="0" y="0"/>
            <a:ext cx="9157368" cy="69286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598553"/>
            <a:ext cx="9170736" cy="1330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5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  <p:sldLayoutId id="214748370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FFFFFF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FFFFF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itcsshelp@berkeley.edu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prstClr val="black"/>
                </a:solidFill>
                <a:latin typeface="Georgia" panose="02040502050405020303" pitchFamily="18" charset="0"/>
                <a:cs typeface="+mj-cs"/>
              </a:rPr>
              <a:t>Coffee and Berkeley IT Trivia</a:t>
            </a:r>
            <a:endParaRPr lang="en-US" sz="44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dirty="0" err="1">
                <a:solidFill>
                  <a:prstClr val="black"/>
                </a:solidFill>
                <a:cs typeface="+mn-cs"/>
              </a:rPr>
              <a:t>Micronet</a:t>
            </a:r>
            <a:r>
              <a:rPr lang="en-US" sz="2400" dirty="0">
                <a:solidFill>
                  <a:prstClr val="black"/>
                </a:solidFill>
                <a:cs typeface="+mn-cs"/>
              </a:rPr>
              <a:t> July 6, 2016</a:t>
            </a:r>
          </a:p>
        </p:txBody>
      </p:sp>
    </p:spTree>
    <p:extLst>
      <p:ext uri="{BB962C8B-B14F-4D97-AF65-F5344CB8AC3E}">
        <p14:creationId xmlns:p14="http://schemas.microsoft.com/office/powerpoint/2010/main" val="344069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Which campus collaboration service is PL2 compliant? 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 err="1">
                <a:ea typeface="Times New Roman" panose="02020603050405020304" pitchFamily="18" charset="0"/>
              </a:rPr>
              <a:t>CalShare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332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</a:t>
            </a:r>
            <a:r>
              <a:rPr lang="en-US" smtClean="0"/>
              <a:t>four types (</a:t>
            </a:r>
            <a:r>
              <a:rPr lang="en-US" dirty="0" smtClean="0"/>
              <a:t>brands, if you will) </a:t>
            </a:r>
            <a:r>
              <a:rPr lang="en-US" dirty="0"/>
              <a:t>of databases that are standardly supported by the campus databases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4117474"/>
            <a:ext cx="6472989" cy="136892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MySQL, Oracle, PostgreSQL, MSSQL</a:t>
            </a:r>
          </a:p>
        </p:txBody>
      </p:sp>
    </p:spTree>
    <p:extLst>
      <p:ext uri="{BB962C8B-B14F-4D97-AF65-F5344CB8AC3E}">
        <p14:creationId xmlns:p14="http://schemas.microsoft.com/office/powerpoint/2010/main" val="357853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Dash tool and what unit provides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“Data sharing made easy” --Dash is a simple self-service tool for researchers to use in publishing their datasets. It provides tools for the effective publication of and access to research data. UC Berkeley Dash is a collaborative project between the UC Berkeley Library and the UC Curation Center (UC3) at the California Digital Library.</a:t>
            </a:r>
          </a:p>
        </p:txBody>
      </p:sp>
    </p:spTree>
    <p:extLst>
      <p:ext uri="{BB962C8B-B14F-4D97-AF65-F5344CB8AC3E}">
        <p14:creationId xmlns:p14="http://schemas.microsoft.com/office/powerpoint/2010/main" val="30878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minimum amount of RAM included in a standard Berkeley computer?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8GB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9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IT units provide campus-wide IT services?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IST, CSS IT, ETS, SAIT, Library</a:t>
            </a:r>
          </a:p>
        </p:txBody>
      </p:sp>
    </p:spTree>
    <p:extLst>
      <p:ext uri="{BB962C8B-B14F-4D97-AF65-F5344CB8AC3E}">
        <p14:creationId xmlns:p14="http://schemas.microsoft.com/office/powerpoint/2010/main" val="167929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895"/>
            <a:ext cx="7871326" cy="253999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campus IT resource helps people get connected to the cloud? (E.g., offerings like Amazon Web Services)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3474"/>
            <a:ext cx="7871326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Research IT's Cloud Computing Support service</a:t>
            </a:r>
          </a:p>
        </p:txBody>
      </p:sp>
    </p:spTree>
    <p:extLst>
      <p:ext uri="{BB962C8B-B14F-4D97-AF65-F5344CB8AC3E}">
        <p14:creationId xmlns:p14="http://schemas.microsoft.com/office/powerpoint/2010/main" val="295252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protection level is associated with statutory notification?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4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group do you contact to set up a mailing list?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You do not have to contact a group, you can set it up yourself. If you need help you can contact CSS</a:t>
            </a:r>
          </a:p>
        </p:txBody>
      </p:sp>
    </p:spTree>
    <p:extLst>
      <p:ext uri="{BB962C8B-B14F-4D97-AF65-F5344CB8AC3E}">
        <p14:creationId xmlns:p14="http://schemas.microsoft.com/office/powerpoint/2010/main" val="9063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Describe the new IT Project Management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IT projects with a budget of $500,000 or more must have identified funding and a trained project manager before they can begin.</a:t>
            </a:r>
          </a:p>
        </p:txBody>
      </p:sp>
    </p:spTree>
    <p:extLst>
      <p:ext uri="{BB962C8B-B14F-4D97-AF65-F5344CB8AC3E}">
        <p14:creationId xmlns:p14="http://schemas.microsoft.com/office/powerpoint/2010/main" val="15190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Who was the first director of IT? </a:t>
            </a:r>
          </a:p>
          <a:p>
            <a:pPr marL="0" indent="0">
              <a:buNone/>
            </a:pPr>
            <a:endParaRPr lang="en-US" sz="3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>
                <a:ea typeface="Times New Roman" panose="02020603050405020304" pitchFamily="18" charset="0"/>
              </a:rPr>
              <a:t>Curtis </a:t>
            </a:r>
            <a:r>
              <a:rPr lang="en-US" sz="3300" dirty="0" err="1">
                <a:ea typeface="Times New Roman" panose="02020603050405020304" pitchFamily="18" charset="0"/>
              </a:rPr>
              <a:t>Hardyck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3074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What is the limit of storage that one can put on a UC Berkeley Box account?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No limit.</a:t>
            </a:r>
          </a:p>
        </p:txBody>
      </p:sp>
    </p:spTree>
    <p:extLst>
      <p:ext uri="{BB962C8B-B14F-4D97-AF65-F5344CB8AC3E}">
        <p14:creationId xmlns:p14="http://schemas.microsoft.com/office/powerpoint/2010/main" val="3159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MSSEI?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Minimum Security Standards for Electronic Information</a:t>
            </a:r>
          </a:p>
        </p:txBody>
      </p:sp>
    </p:spTree>
    <p:extLst>
      <p:ext uri="{BB962C8B-B14F-4D97-AF65-F5344CB8AC3E}">
        <p14:creationId xmlns:p14="http://schemas.microsoft.com/office/powerpoint/2010/main" val="66958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SPA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Special Purpose </a:t>
            </a:r>
            <a:r>
              <a:rPr lang="en-US" dirty="0" smtClean="0"/>
              <a:t>Account - a </a:t>
            </a:r>
            <a:r>
              <a:rPr lang="en-US" dirty="0" err="1"/>
              <a:t>Calnet</a:t>
            </a:r>
            <a:r>
              <a:rPr lang="en-US" dirty="0"/>
              <a:t> account that is associated with a role or group rather than an individual. Replaced departmental </a:t>
            </a:r>
            <a:r>
              <a:rPr lang="en-US" dirty="0" smtClean="0"/>
              <a:t>accounts.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2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4509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Berkeley’s current UCCSC ambassador?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1578"/>
            <a:ext cx="7871326" cy="18141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Norm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1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management </a:t>
            </a:r>
            <a:r>
              <a:rPr lang="en-US" dirty="0" smtClean="0"/>
              <a:t>planning</a:t>
            </a:r>
          </a:p>
          <a:p>
            <a:r>
              <a:rPr lang="en-US" dirty="0"/>
              <a:t>Dash (data sharing</a:t>
            </a:r>
            <a:r>
              <a:rPr lang="en-US" dirty="0" smtClean="0"/>
              <a:t>)</a:t>
            </a:r>
          </a:p>
          <a:p>
            <a:r>
              <a:rPr lang="en-US" dirty="0"/>
              <a:t>RDM </a:t>
            </a:r>
            <a:r>
              <a:rPr lang="en-US" dirty="0" smtClean="0"/>
              <a:t>consulting: </a:t>
            </a:r>
            <a:r>
              <a:rPr lang="en-US" dirty="0"/>
              <a:t>Licensing, Metadata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4283" y="1097283"/>
            <a:ext cx="8433468" cy="854992"/>
          </a:xfrm>
        </p:spPr>
        <p:txBody>
          <a:bodyPr/>
          <a:lstStyle/>
          <a:p>
            <a:r>
              <a:rPr lang="en-US" dirty="0"/>
              <a:t>Name two services included in the Research Data Management program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57341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8956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web site provides information and downloads for standard campus software?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9894"/>
            <a:ext cx="7871326" cy="18924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Software.berkeley.edu</a:t>
            </a:r>
          </a:p>
        </p:txBody>
      </p:sp>
    </p:spTree>
    <p:extLst>
      <p:ext uri="{BB962C8B-B14F-4D97-AF65-F5344CB8AC3E}">
        <p14:creationId xmlns:p14="http://schemas.microsoft.com/office/powerpoint/2010/main" val="198229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two elements of </a:t>
            </a:r>
            <a:r>
              <a:rPr lang="en-US" dirty="0"/>
              <a:t>the email simplification </a:t>
            </a:r>
            <a:r>
              <a:rPr lang="en-US" dirty="0" smtClean="0"/>
              <a:t>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rid of </a:t>
            </a:r>
            <a:r>
              <a:rPr lang="en-US" dirty="0" err="1"/>
              <a:t>Calmail</a:t>
            </a:r>
            <a:r>
              <a:rPr lang="en-US" dirty="0"/>
              <a:t> </a:t>
            </a:r>
            <a:r>
              <a:rPr lang="en-US" dirty="0" smtClean="0"/>
              <a:t>servers</a:t>
            </a:r>
          </a:p>
          <a:p>
            <a:r>
              <a:rPr lang="en-US" dirty="0"/>
              <a:t>Routing through </a:t>
            </a:r>
            <a:r>
              <a:rPr lang="en-US" dirty="0" smtClean="0"/>
              <a:t>Google</a:t>
            </a:r>
          </a:p>
          <a:p>
            <a:r>
              <a:rPr lang="en-US" dirty="0"/>
              <a:t>Provide email for alums and </a:t>
            </a:r>
            <a:r>
              <a:rPr lang="en-US" dirty="0" smtClean="0"/>
              <a:t>retirees</a:t>
            </a:r>
          </a:p>
          <a:p>
            <a:r>
              <a:rPr lang="en-US" dirty="0"/>
              <a:t>Retiring Mailman</a:t>
            </a:r>
          </a:p>
        </p:txBody>
      </p:sp>
    </p:spTree>
    <p:extLst>
      <p:ext uri="{BB962C8B-B14F-4D97-AF65-F5344CB8AC3E}">
        <p14:creationId xmlns:p14="http://schemas.microsoft.com/office/powerpoint/2010/main" val="26865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are two services that </a:t>
            </a:r>
            <a:r>
              <a:rPr lang="en-US" dirty="0"/>
              <a:t>the Student Computing Consulting desk </a:t>
            </a:r>
            <a:r>
              <a:rPr lang="en-US" dirty="0" smtClean="0"/>
              <a:t>can help </a:t>
            </a:r>
            <a:r>
              <a:rPr lang="en-US" dirty="0" smtClean="0"/>
              <a:t>with?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3548853"/>
            <a:ext cx="8446168" cy="2064669"/>
          </a:xfrm>
        </p:spPr>
        <p:txBody>
          <a:bodyPr/>
          <a:lstStyle/>
          <a:p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Installing Office and Adobe</a:t>
            </a:r>
          </a:p>
          <a:p>
            <a:r>
              <a:rPr lang="en-US" dirty="0" smtClean="0"/>
              <a:t>VPN</a:t>
            </a:r>
          </a:p>
          <a:p>
            <a:r>
              <a:rPr lang="en-US" dirty="0" smtClean="0"/>
              <a:t>Registering for DHCP service</a:t>
            </a:r>
          </a:p>
        </p:txBody>
      </p:sp>
    </p:spTree>
    <p:extLst>
      <p:ext uri="{BB962C8B-B14F-4D97-AF65-F5344CB8AC3E}">
        <p14:creationId xmlns:p14="http://schemas.microsoft.com/office/powerpoint/2010/main" val="1120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858"/>
            <a:ext cx="7871326" cy="2526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500" dirty="0">
                <a:solidFill>
                  <a:srgbClr val="000000"/>
                </a:solidFill>
                <a:latin typeface="Georgia" panose="02040502050405020303" pitchFamily="18" charset="0"/>
              </a:rPr>
              <a:t>Which video conferencing service is available for free to all campus users?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 err="1"/>
              <a:t>Bluejeans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592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1225239"/>
            <a:ext cx="8446168" cy="1150353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Describe what Berkeley Research Computing does. Name at least one service they provide.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Provides computing </a:t>
            </a:r>
            <a:r>
              <a:rPr lang="en-US" dirty="0"/>
              <a:t>support services for </a:t>
            </a:r>
            <a:r>
              <a:rPr lang="en-US" dirty="0" smtClean="0"/>
              <a:t>research:</a:t>
            </a:r>
          </a:p>
          <a:p>
            <a:pPr lvl="0"/>
            <a:r>
              <a:rPr lang="en-US" dirty="0" smtClean="0"/>
              <a:t>Consulting</a:t>
            </a:r>
          </a:p>
          <a:p>
            <a:pPr lvl="0"/>
            <a:r>
              <a:rPr lang="en-US" dirty="0" smtClean="0"/>
              <a:t>Savio cluster</a:t>
            </a:r>
          </a:p>
          <a:p>
            <a:pPr lvl="0"/>
            <a:r>
              <a:rPr lang="en-US" dirty="0" smtClean="0"/>
              <a:t>Cloud </a:t>
            </a:r>
            <a:r>
              <a:rPr lang="en-US" dirty="0"/>
              <a:t>computing </a:t>
            </a:r>
            <a:r>
              <a:rPr lang="en-US" dirty="0" smtClean="0"/>
              <a:t>support</a:t>
            </a:r>
          </a:p>
          <a:p>
            <a:pPr lvl="0"/>
            <a:r>
              <a:rPr lang="en-US" dirty="0" smtClean="0"/>
              <a:t>Analytics </a:t>
            </a:r>
            <a:r>
              <a:rPr lang="en-US" dirty="0"/>
              <a:t>Environment </a:t>
            </a:r>
            <a:r>
              <a:rPr lang="en-US" dirty="0" smtClean="0"/>
              <a:t>(Virtual workstations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6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3475"/>
            <a:ext cx="7751011" cy="208547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were either of the two past names for the user group now known as "</a:t>
            </a:r>
            <a:r>
              <a:rPr lang="en-US" dirty="0" err="1"/>
              <a:t>Micronet</a:t>
            </a:r>
            <a:r>
              <a:rPr lang="en-US"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3542632"/>
            <a:ext cx="8446168" cy="1724527"/>
          </a:xfrm>
        </p:spPr>
        <p:txBody>
          <a:bodyPr/>
          <a:lstStyle/>
          <a:p>
            <a:r>
              <a:rPr lang="en-US" dirty="0"/>
              <a:t>"Admin PC Users Group" or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Micro Managers".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"</a:t>
            </a:r>
            <a:r>
              <a:rPr lang="en-US" dirty="0" err="1"/>
              <a:t>Micronet</a:t>
            </a:r>
            <a:r>
              <a:rPr lang="en-US" dirty="0"/>
              <a:t>" name was adopted about a year after the group's founding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product name of the new backup service?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3551551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InSync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6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1515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former campus IT professional was a celebrity on Survivor?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8314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Yau</a:t>
            </a:r>
            <a:r>
              <a:rPr lang="en-US" dirty="0" smtClean="0"/>
              <a:t>-man Chan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2145035"/>
            <a:ext cx="3008313" cy="404988"/>
          </a:xfrm>
        </p:spPr>
        <p:txBody>
          <a:bodyPr>
            <a:noAutofit/>
          </a:bodyPr>
          <a:lstStyle/>
          <a:p>
            <a:r>
              <a:rPr lang="en-US" dirty="0"/>
              <a:t>What does the login error "invalid credentials" mean?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50" y="2940068"/>
            <a:ext cx="5111750" cy="31697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You are using a bad </a:t>
            </a:r>
            <a:r>
              <a:rPr lang="en-US" dirty="0" err="1"/>
              <a:t>CalNet</a:t>
            </a:r>
            <a:r>
              <a:rPr lang="en-US" dirty="0"/>
              <a:t> ID or passphrase.</a:t>
            </a:r>
          </a:p>
        </p:txBody>
      </p:sp>
    </p:spTree>
    <p:extLst>
      <p:ext uri="{BB962C8B-B14F-4D97-AF65-F5344CB8AC3E}">
        <p14:creationId xmlns:p14="http://schemas.microsoft.com/office/powerpoint/2010/main" val="222121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302759"/>
            <a:ext cx="3008313" cy="404988"/>
          </a:xfrm>
        </p:spPr>
        <p:txBody>
          <a:bodyPr>
            <a:noAutofit/>
          </a:bodyPr>
          <a:lstStyle/>
          <a:p>
            <a:r>
              <a:rPr lang="en-US" dirty="0"/>
              <a:t>Describe the UC Open Access Policy and how it is implemented. 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1891" y="2155106"/>
            <a:ext cx="3008313" cy="3815717"/>
          </a:xfrm>
        </p:spPr>
        <p:txBody>
          <a:bodyPr>
            <a:normAutofit/>
          </a:bodyPr>
          <a:lstStyle/>
          <a:p>
            <a:r>
              <a:rPr lang="en-US" sz="1800" dirty="0"/>
              <a:t>Ensures that scholarly articles are made available free of cost. Implemented on the </a:t>
            </a:r>
            <a:r>
              <a:rPr lang="en-US" sz="1800" dirty="0" err="1"/>
              <a:t>eScholarship</a:t>
            </a:r>
            <a:r>
              <a:rPr lang="en-US" sz="1800" dirty="0"/>
              <a:t> open publishing platform.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04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94941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Who provides UC Berkeley's Disaster Recovery hot-site?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6473" y="3126858"/>
            <a:ext cx="3008313" cy="38157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UCSD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235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302759"/>
            <a:ext cx="3008313" cy="404988"/>
          </a:xfrm>
        </p:spPr>
        <p:txBody>
          <a:bodyPr>
            <a:noAutofit/>
          </a:bodyPr>
          <a:lstStyle/>
          <a:p>
            <a:r>
              <a:rPr lang="en-US" dirty="0"/>
              <a:t>What is the name of the turnkey web platform solution for UC Berkeley campus websites?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1891" y="3221906"/>
            <a:ext cx="3008313" cy="38157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Open Berkeley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705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302759"/>
            <a:ext cx="3008313" cy="404988"/>
          </a:xfrm>
        </p:spPr>
        <p:txBody>
          <a:bodyPr>
            <a:noAutofit/>
          </a:bodyPr>
          <a:lstStyle/>
          <a:p>
            <a:r>
              <a:rPr lang="en-US" dirty="0" err="1"/>
              <a:t>Calmail</a:t>
            </a:r>
            <a:r>
              <a:rPr lang="en-US" dirty="0"/>
              <a:t> lists are scheduled for discontinuation when?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1891" y="3221906"/>
            <a:ext cx="3008313" cy="38157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December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830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302759"/>
            <a:ext cx="3008313" cy="404988"/>
          </a:xfrm>
        </p:spPr>
        <p:txBody>
          <a:bodyPr>
            <a:noAutofit/>
          </a:bodyPr>
          <a:lstStyle/>
          <a:p>
            <a:r>
              <a:rPr lang="en-US" dirty="0"/>
              <a:t>What tool is used to connect to the campus via VPN? 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1891" y="3221906"/>
            <a:ext cx="3008313" cy="3815717"/>
          </a:xfrm>
        </p:spPr>
        <p:txBody>
          <a:bodyPr>
            <a:normAutofit/>
          </a:bodyPr>
          <a:lstStyle/>
          <a:p>
            <a:r>
              <a:rPr lang="en-US" sz="2400" dirty="0"/>
              <a:t>Cisco </a:t>
            </a:r>
            <a:r>
              <a:rPr lang="en-US" sz="2400" dirty="0" err="1"/>
              <a:t>Anyconnect</a:t>
            </a:r>
            <a:r>
              <a:rPr lang="en-US" sz="2400" dirty="0"/>
              <a:t> Secure Mobility Client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644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1174"/>
            <a:ext cx="7886700" cy="4168799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/>
              <a:t>What is the primary governance body for information security and privacy at Berkeley and who in what roles chair the committee?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Information Risk Governance Committee.</a:t>
            </a:r>
          </a:p>
          <a:p>
            <a:r>
              <a:rPr lang="en-US" dirty="0" smtClean="0"/>
              <a:t> Paul Rivers, Chief Information Security Officer Co-Chair </a:t>
            </a:r>
          </a:p>
          <a:p>
            <a:r>
              <a:rPr lang="en-US" dirty="0" smtClean="0"/>
              <a:t>Lisa Ho, Campus Privacy Officer, Co-Chair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6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1515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devices must comply with MSSND?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8314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Any device connected to a campus network</a:t>
            </a:r>
          </a:p>
        </p:txBody>
      </p:sp>
    </p:spTree>
    <p:extLst>
      <p:ext uri="{BB962C8B-B14F-4D97-AF65-F5344CB8AC3E}">
        <p14:creationId xmlns:p14="http://schemas.microsoft.com/office/powerpoint/2010/main" val="365842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7456"/>
            <a:ext cx="7871326" cy="1331876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Berkeley's current UCCSC Ambassador?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Norm </a:t>
            </a:r>
            <a:r>
              <a:rPr lang="en-US" dirty="0"/>
              <a:t>Cheng</a:t>
            </a:r>
          </a:p>
        </p:txBody>
      </p:sp>
    </p:spTree>
    <p:extLst>
      <p:ext uri="{BB962C8B-B14F-4D97-AF65-F5344CB8AC3E}">
        <p14:creationId xmlns:p14="http://schemas.microsoft.com/office/powerpoint/2010/main" val="366563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IT executive committee and </a:t>
            </a:r>
            <a:r>
              <a:rPr lang="en-US" dirty="0" smtClean="0"/>
              <a:t>who is assigned </a:t>
            </a:r>
            <a:r>
              <a:rPr lang="en-US" dirty="0"/>
              <a:t>to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513" y="1803995"/>
            <a:ext cx="5111750" cy="4305373"/>
          </a:xfrm>
        </p:spPr>
        <p:txBody>
          <a:bodyPr/>
          <a:lstStyle/>
          <a:p>
            <a:pPr lvl="0"/>
            <a:r>
              <a:rPr lang="en-US" dirty="0"/>
              <a:t>Executive Vice Chancellor and </a:t>
            </a:r>
            <a:r>
              <a:rPr lang="en-US" dirty="0" smtClean="0"/>
              <a:t>Provost</a:t>
            </a:r>
          </a:p>
          <a:p>
            <a:pPr lvl="0"/>
            <a:r>
              <a:rPr lang="en-US" dirty="0" smtClean="0"/>
              <a:t>Vice Chancellor, </a:t>
            </a:r>
            <a:r>
              <a:rPr lang="en-US" dirty="0"/>
              <a:t>Administration and </a:t>
            </a:r>
            <a:r>
              <a:rPr lang="en-US" dirty="0" smtClean="0"/>
              <a:t>Finance</a:t>
            </a:r>
          </a:p>
          <a:p>
            <a:pPr lvl="0"/>
            <a:r>
              <a:rPr lang="en-US" dirty="0" smtClean="0"/>
              <a:t>Vice </a:t>
            </a:r>
            <a:r>
              <a:rPr lang="en-US" dirty="0"/>
              <a:t>Provost, Strategic Academic and Facilities </a:t>
            </a:r>
            <a:r>
              <a:rPr lang="en-US" dirty="0" smtClean="0"/>
              <a:t>Planning</a:t>
            </a:r>
          </a:p>
          <a:p>
            <a:pPr lvl="0"/>
            <a:r>
              <a:rPr lang="en-US" dirty="0" smtClean="0"/>
              <a:t>Associate </a:t>
            </a:r>
            <a:r>
              <a:rPr lang="en-US" dirty="0"/>
              <a:t>Vice Chancellor-IT and Chief Information Officer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Final authority for approving strategies, plans, policies, and investments regarding the use of information technology at UC Berkeley.</a:t>
            </a:r>
          </a:p>
        </p:txBody>
      </p:sp>
    </p:spTree>
    <p:extLst>
      <p:ext uri="{BB962C8B-B14F-4D97-AF65-F5344CB8AC3E}">
        <p14:creationId xmlns:p14="http://schemas.microsoft.com/office/powerpoint/2010/main" val="387931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931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at least three elements of the CIO action plan for the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ITSM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Governance and customer engagement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Improve technology</a:t>
            </a:r>
          </a:p>
          <a:p>
            <a:r>
              <a:rPr lang="en-US" dirty="0" smtClean="0"/>
              <a:t>Enable CSS</a:t>
            </a:r>
          </a:p>
          <a:p>
            <a:r>
              <a:rPr lang="en-US" dirty="0" smtClean="0"/>
              <a:t>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192887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protection level is assigned to FERPA data?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Level one</a:t>
            </a:r>
          </a:p>
        </p:txBody>
      </p:sp>
    </p:spTree>
    <p:extLst>
      <p:ext uri="{BB962C8B-B14F-4D97-AF65-F5344CB8AC3E}">
        <p14:creationId xmlns:p14="http://schemas.microsoft.com/office/powerpoint/2010/main" val="194097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tools does </a:t>
            </a:r>
            <a:r>
              <a:rPr lang="en-US" dirty="0" err="1"/>
              <a:t>CalNet</a:t>
            </a:r>
            <a:r>
              <a:rPr lang="en-US" dirty="0"/>
              <a:t> Account Manager provide and where does one go to get it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1437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Found at mycalnet.berkeley.edu, provides the following tools </a:t>
            </a:r>
          </a:p>
          <a:p>
            <a:r>
              <a:rPr lang="en-US" dirty="0" smtClean="0"/>
              <a:t>Set a </a:t>
            </a:r>
            <a:r>
              <a:rPr lang="en-US" dirty="0"/>
              <a:t>recovery email address,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eset </a:t>
            </a:r>
            <a:r>
              <a:rPr lang="en-US" dirty="0"/>
              <a:t>a lost </a:t>
            </a:r>
            <a:r>
              <a:rPr lang="en-US" dirty="0" smtClean="0"/>
              <a:t>passphrase</a:t>
            </a:r>
          </a:p>
          <a:p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your </a:t>
            </a:r>
            <a:r>
              <a:rPr lang="en-US" dirty="0" smtClean="0"/>
              <a:t>passphrase</a:t>
            </a:r>
          </a:p>
          <a:p>
            <a:r>
              <a:rPr lang="en-US" dirty="0" smtClean="0"/>
              <a:t>Change </a:t>
            </a:r>
            <a:r>
              <a:rPr lang="en-US" dirty="0" err="1" smtClean="0"/>
              <a:t>CalNet</a:t>
            </a:r>
            <a:r>
              <a:rPr lang="en-US" dirty="0" smtClean="0"/>
              <a:t> </a:t>
            </a:r>
            <a:r>
              <a:rPr lang="en-US" dirty="0"/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66828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82037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four main collaboration services available across campus?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776" y="2784531"/>
            <a:ext cx="3595771" cy="2348943"/>
          </a:xfrm>
        </p:spPr>
        <p:txBody>
          <a:bodyPr/>
          <a:lstStyle/>
          <a:p>
            <a:r>
              <a:rPr lang="en-US" dirty="0" err="1" smtClean="0"/>
              <a:t>bConnected</a:t>
            </a:r>
            <a:endParaRPr lang="en-US" dirty="0" smtClean="0"/>
          </a:p>
          <a:p>
            <a:r>
              <a:rPr lang="en-US" dirty="0" err="1" smtClean="0"/>
              <a:t>bCourses</a:t>
            </a:r>
            <a:endParaRPr lang="en-US" dirty="0" smtClean="0"/>
          </a:p>
          <a:p>
            <a:r>
              <a:rPr lang="en-US" dirty="0" err="1" smtClean="0"/>
              <a:t>Calshare</a:t>
            </a:r>
            <a:endParaRPr lang="en-US" dirty="0" smtClean="0"/>
          </a:p>
          <a:p>
            <a:r>
              <a:rPr lang="en-US" dirty="0" smtClean="0"/>
              <a:t>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2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1844101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three ways that you can submit a ticket to CSS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3194682"/>
            <a:ext cx="3908592" cy="2484224"/>
          </a:xfrm>
        </p:spPr>
        <p:txBody>
          <a:bodyPr/>
          <a:lstStyle/>
          <a:p>
            <a:pPr lvl="0"/>
            <a:r>
              <a:rPr lang="en-US" dirty="0" smtClean="0"/>
              <a:t>Blu.is.Berkeley.edu </a:t>
            </a:r>
            <a:r>
              <a:rPr lang="en-US" dirty="0"/>
              <a:t>web </a:t>
            </a:r>
            <a:r>
              <a:rPr lang="en-US" dirty="0" smtClean="0"/>
              <a:t>site</a:t>
            </a:r>
          </a:p>
          <a:p>
            <a:pPr lvl="0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itcsshelp@berkeley.edu</a:t>
            </a:r>
            <a:endParaRPr lang="en-US" dirty="0" smtClean="0"/>
          </a:p>
          <a:p>
            <a:pPr lvl="0"/>
            <a:r>
              <a:rPr lang="en-US" dirty="0" smtClean="0"/>
              <a:t>call </a:t>
            </a:r>
            <a:r>
              <a:rPr lang="en-US" dirty="0"/>
              <a:t>664-9000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8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1995"/>
            <a:ext cx="3008313" cy="143116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central campus computer system offers its users over 850 Terabytes of shared storage space?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94000"/>
            <a:ext cx="3008313" cy="2553368"/>
          </a:xfrm>
        </p:spPr>
        <p:txBody>
          <a:bodyPr/>
          <a:lstStyle/>
          <a:p>
            <a:r>
              <a:rPr lang="en-US" dirty="0" err="1"/>
              <a:t>Savio</a:t>
            </a:r>
            <a:r>
              <a:rPr lang="en-US" dirty="0"/>
              <a:t>, the campus's high-performance computing cluster.</a:t>
            </a:r>
          </a:p>
        </p:txBody>
      </p:sp>
    </p:spTree>
    <p:extLst>
      <p:ext uri="{BB962C8B-B14F-4D97-AF65-F5344CB8AC3E}">
        <p14:creationId xmlns:p14="http://schemas.microsoft.com/office/powerpoint/2010/main" val="341369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a SPA?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Sign in to idc.berkeley.edu/spa and click on the big “Create new SPA” link</a:t>
            </a:r>
          </a:p>
        </p:txBody>
      </p:sp>
    </p:spTree>
    <p:extLst>
      <p:ext uri="{BB962C8B-B14F-4D97-AF65-F5344CB8AC3E}">
        <p14:creationId xmlns:p14="http://schemas.microsoft.com/office/powerpoint/2010/main" val="234359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/>
              <a:t>If </a:t>
            </a:r>
            <a:r>
              <a:rPr lang="en-US" sz="3000" dirty="0" err="1"/>
              <a:t>Netreg</a:t>
            </a:r>
            <a:r>
              <a:rPr lang="en-US" sz="3000" dirty="0"/>
              <a:t> is not able to provide an IP service that you need, whom do you contact?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Hostmaster</a:t>
            </a:r>
            <a:r>
              <a:rPr lang="en-US" sz="2400" dirty="0"/>
              <a:t>/</a:t>
            </a:r>
            <a:r>
              <a:rPr lang="en-US" sz="2400" dirty="0" err="1"/>
              <a:t>hostmistress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0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2148901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at least two groups that are using the shared instance of Service Now besides CSS IT and 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4671" y="2864002"/>
            <a:ext cx="3756192" cy="2766778"/>
          </a:xfrm>
        </p:spPr>
        <p:txBody>
          <a:bodyPr/>
          <a:lstStyle/>
          <a:p>
            <a:r>
              <a:rPr lang="en-US" dirty="0" smtClean="0"/>
              <a:t>Haas</a:t>
            </a:r>
          </a:p>
          <a:p>
            <a:r>
              <a:rPr lang="en-US" dirty="0" smtClean="0"/>
              <a:t>Library</a:t>
            </a:r>
          </a:p>
          <a:p>
            <a:r>
              <a:rPr lang="en-US" dirty="0" smtClean="0"/>
              <a:t>SAIT</a:t>
            </a:r>
          </a:p>
          <a:p>
            <a:r>
              <a:rPr lang="en-US" dirty="0" smtClean="0"/>
              <a:t>SIS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3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MSSND?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Minimum Security Standards for Networked Devices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20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much does it cost for an instructor to get help with in-classroom technology services and who provides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37" y="4097711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charge: 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2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56299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four campus services hosted at the IST data center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Cloud computing (</a:t>
            </a:r>
            <a:r>
              <a:rPr lang="en-US" dirty="0" smtClean="0"/>
              <a:t>VMs)</a:t>
            </a:r>
          </a:p>
          <a:p>
            <a:pPr lvl="0"/>
            <a:r>
              <a:rPr lang="en-US" dirty="0" smtClean="0"/>
              <a:t>Business continuity</a:t>
            </a:r>
          </a:p>
          <a:p>
            <a:pPr lvl="0"/>
            <a:r>
              <a:rPr lang="en-US" dirty="0" smtClean="0"/>
              <a:t>Cal </a:t>
            </a:r>
            <a:r>
              <a:rPr lang="en-US" dirty="0"/>
              <a:t>High-performance Computing </a:t>
            </a:r>
            <a:r>
              <a:rPr lang="en-US" dirty="0" smtClean="0"/>
              <a:t>Cluster</a:t>
            </a:r>
          </a:p>
          <a:p>
            <a:pPr lvl="0"/>
            <a:r>
              <a:rPr lang="en-US" dirty="0" smtClean="0"/>
              <a:t>Citrix</a:t>
            </a:r>
          </a:p>
          <a:p>
            <a:pPr lvl="0"/>
            <a:r>
              <a:rPr lang="en-US" dirty="0" smtClean="0"/>
              <a:t>Colocation</a:t>
            </a:r>
          </a:p>
          <a:p>
            <a:pPr lvl="0"/>
            <a:r>
              <a:rPr lang="en-US" dirty="0" smtClean="0"/>
              <a:t>Unix </a:t>
            </a:r>
            <a:r>
              <a:rPr lang="en-US" dirty="0"/>
              <a:t>servers and </a:t>
            </a:r>
            <a:r>
              <a:rPr lang="en-US" dirty="0" smtClean="0"/>
              <a:t>administration</a:t>
            </a:r>
          </a:p>
          <a:p>
            <a:pPr lvl="0"/>
            <a:r>
              <a:rPr lang="en-US" dirty="0" smtClean="0"/>
              <a:t>Windows </a:t>
            </a:r>
            <a:r>
              <a:rPr lang="en-US" dirty="0"/>
              <a:t>servers and </a:t>
            </a:r>
            <a:r>
              <a:rPr lang="en-US" dirty="0" smtClean="0"/>
              <a:t>administration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/>
              <a:t>xMatters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217" y="4127026"/>
            <a:ext cx="8229600" cy="1912827"/>
          </a:xfrm>
        </p:spPr>
        <p:txBody>
          <a:bodyPr/>
          <a:lstStyle/>
          <a:p>
            <a:r>
              <a:rPr lang="en-US" dirty="0" smtClean="0"/>
              <a:t>Windows 7</a:t>
            </a:r>
          </a:p>
          <a:p>
            <a:r>
              <a:rPr lang="en-US" dirty="0" smtClean="0"/>
              <a:t>Windows 8.1 (but not 8),</a:t>
            </a:r>
          </a:p>
          <a:p>
            <a:r>
              <a:rPr lang="en-US" dirty="0" smtClean="0"/>
              <a:t>Windows 10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6217" y="1372187"/>
            <a:ext cx="8433468" cy="854992"/>
          </a:xfrm>
        </p:spPr>
        <p:txBody>
          <a:bodyPr/>
          <a:lstStyle/>
          <a:p>
            <a:r>
              <a:rPr lang="en-US" dirty="0"/>
              <a:t>What Windows OS are currently compliant with campus security standards? </a:t>
            </a:r>
          </a:p>
        </p:txBody>
      </p:sp>
    </p:spTree>
    <p:extLst>
      <p:ext uri="{BB962C8B-B14F-4D97-AF65-F5344CB8AC3E}">
        <p14:creationId xmlns:p14="http://schemas.microsoft.com/office/powerpoint/2010/main" val="385204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 two buildings that have ETS drop-in computing facilities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0805"/>
            <a:ext cx="7871326" cy="2526418"/>
          </a:xfrm>
        </p:spPr>
        <p:txBody>
          <a:bodyPr/>
          <a:lstStyle/>
          <a:p>
            <a:r>
              <a:rPr lang="en-US" dirty="0" err="1" smtClean="0"/>
              <a:t>Tolman</a:t>
            </a:r>
            <a:r>
              <a:rPr lang="en-US" dirty="0" smtClean="0"/>
              <a:t> Hall</a:t>
            </a:r>
          </a:p>
          <a:p>
            <a:r>
              <a:rPr lang="en-US" dirty="0" smtClean="0"/>
              <a:t>VLSB</a:t>
            </a:r>
          </a:p>
          <a:p>
            <a:r>
              <a:rPr lang="en-US" dirty="0" smtClean="0"/>
              <a:t>Moffitt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5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group does one contact to get a </a:t>
            </a:r>
            <a:r>
              <a:rPr lang="en-US" dirty="0" err="1"/>
              <a:t>bMail</a:t>
            </a:r>
            <a:r>
              <a:rPr lang="en-US" dirty="0"/>
              <a:t> account?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You do not need to contact anyone; once you have a </a:t>
            </a:r>
            <a:r>
              <a:rPr lang="en-US" dirty="0" err="1"/>
              <a:t>Calnet</a:t>
            </a:r>
            <a:r>
              <a:rPr lang="en-US" dirty="0"/>
              <a:t> ID you can get your </a:t>
            </a:r>
            <a:r>
              <a:rPr lang="en-US" dirty="0" err="1"/>
              <a:t>bMail</a:t>
            </a:r>
            <a:r>
              <a:rPr lang="en-US" dirty="0"/>
              <a:t> account on the </a:t>
            </a:r>
            <a:r>
              <a:rPr lang="en-US" dirty="0" err="1"/>
              <a:t>Calmail</a:t>
            </a:r>
            <a:r>
              <a:rPr lang="en-US" dirty="0"/>
              <a:t> site.</a:t>
            </a:r>
          </a:p>
        </p:txBody>
      </p:sp>
    </p:spTree>
    <p:extLst>
      <p:ext uri="{BB962C8B-B14F-4D97-AF65-F5344CB8AC3E}">
        <p14:creationId xmlns:p14="http://schemas.microsoft.com/office/powerpoint/2010/main" val="16562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 of qualifications must a Project Manager have to qualify to lead large projects under the new IT project management policy?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0426"/>
            <a:ext cx="7871326" cy="135660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Either Scrum Master training and experience or PMBOK training and experience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1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tool similar to Dropbox that UC Berkeley has provided at no cost to all campus users?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3" y="4210006"/>
            <a:ext cx="7871326" cy="1308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BOX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533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one extend a </a:t>
            </a:r>
            <a:r>
              <a:rPr lang="en-US" dirty="0" err="1"/>
              <a:t>CalNet</a:t>
            </a:r>
            <a:r>
              <a:rPr lang="en-US" dirty="0"/>
              <a:t> Guest after it expires?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2890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No. Extensions must be made before the Guest expires. Otherwise, you must delete the account and re-invite your Guest</a:t>
            </a:r>
          </a:p>
        </p:txBody>
      </p:sp>
    </p:spTree>
    <p:extLst>
      <p:ext uri="{BB962C8B-B14F-4D97-AF65-F5344CB8AC3E}">
        <p14:creationId xmlns:p14="http://schemas.microsoft.com/office/powerpoint/2010/main" val="399838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What is the least sensitive protection level for sensitive data?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One.</a:t>
            </a:r>
          </a:p>
        </p:txBody>
      </p:sp>
    </p:spTree>
    <p:extLst>
      <p:ext uri="{BB962C8B-B14F-4D97-AF65-F5344CB8AC3E}">
        <p14:creationId xmlns:p14="http://schemas.microsoft.com/office/powerpoint/2010/main" val="229317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4489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subnet does Airbears2 use?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1474" y="2221461"/>
            <a:ext cx="3008313" cy="3815717"/>
          </a:xfrm>
        </p:spPr>
        <p:txBody>
          <a:bodyPr/>
          <a:lstStyle/>
          <a:p>
            <a:r>
              <a:rPr lang="en-US" dirty="0"/>
              <a:t>10.142.0.0/16 is allocated to AirBears2</a:t>
            </a:r>
          </a:p>
        </p:txBody>
      </p:sp>
    </p:spTree>
    <p:extLst>
      <p:ext uri="{BB962C8B-B14F-4D97-AF65-F5344CB8AC3E}">
        <p14:creationId xmlns:p14="http://schemas.microsoft.com/office/powerpoint/2010/main" val="18945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3" y="2479731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name of the tool provided by IST that automates notification of people or groups?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366" y="3031216"/>
            <a:ext cx="3290971" cy="2679773"/>
          </a:xfrm>
        </p:spPr>
        <p:txBody>
          <a:bodyPr/>
          <a:lstStyle/>
          <a:p>
            <a:r>
              <a:rPr lang="en-US" dirty="0" err="1" smtClean="0"/>
              <a:t>xMatters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9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C@B stand for?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8300"/>
            <a:ext cx="7871326" cy="2526418"/>
          </a:xfrm>
        </p:spPr>
        <p:txBody>
          <a:bodyPr/>
          <a:lstStyle/>
          <a:p>
            <a:pPr lvl="0"/>
            <a:r>
              <a:rPr lang="en-US" dirty="0" err="1"/>
              <a:t>Connecting@Berkeley</a:t>
            </a:r>
            <a:r>
              <a:rPr lang="en-US" dirty="0"/>
              <a:t> (the CD formerly containing software now offered at Software Central).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2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96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err="1"/>
              <a:t>CalAnswers</a:t>
            </a:r>
            <a:r>
              <a:rPr lang="en-US" dirty="0"/>
              <a:t> and what do you have to do to get access to </a:t>
            </a:r>
            <a:r>
              <a:rPr lang="en-US" dirty="0" smtClean="0"/>
              <a:t>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8111"/>
            <a:ext cx="7871326" cy="2526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analytical tool allowing UC Berkeley to view centralized, integrated information from various campus systems. Automatically available to all faculty and staff. Students request access at </a:t>
            </a:r>
            <a:r>
              <a:rPr lang="en-US" dirty="0" err="1"/>
              <a:t>CalAccess</a:t>
            </a:r>
            <a:r>
              <a:rPr lang="en-US" dirty="0"/>
              <a:t> (idc.berkeley.edu/ca)</a:t>
            </a:r>
          </a:p>
        </p:txBody>
      </p:sp>
    </p:spTree>
    <p:extLst>
      <p:ext uri="{BB962C8B-B14F-4D97-AF65-F5344CB8AC3E}">
        <p14:creationId xmlns:p14="http://schemas.microsoft.com/office/powerpoint/2010/main" val="417684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Name the two technology-related services provided by the Disabled Students program.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3692541"/>
            <a:ext cx="7871326" cy="1793859"/>
          </a:xfrm>
        </p:spPr>
        <p:txBody>
          <a:bodyPr/>
          <a:lstStyle/>
          <a:p>
            <a:pPr lvl="0"/>
            <a:r>
              <a:rPr lang="en-US" dirty="0"/>
              <a:t>Assistive </a:t>
            </a:r>
            <a:r>
              <a:rPr lang="en-US" dirty="0" smtClean="0"/>
              <a:t>technology</a:t>
            </a:r>
          </a:p>
          <a:p>
            <a:pPr lvl="0"/>
            <a:r>
              <a:rPr lang="en-US" dirty="0" smtClean="0"/>
              <a:t>Alternative </a:t>
            </a:r>
            <a:r>
              <a:rPr lang="en-US" dirty="0"/>
              <a:t>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2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76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four requirements that are part of the MSSND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Up-to date security patches (must run supported software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Anti-malware </a:t>
            </a:r>
          </a:p>
          <a:p>
            <a:r>
              <a:rPr lang="en-US" dirty="0" smtClean="0"/>
              <a:t>Host-based firewall</a:t>
            </a:r>
          </a:p>
          <a:p>
            <a:r>
              <a:rPr lang="en-US" dirty="0" smtClean="0"/>
              <a:t>Use authentication</a:t>
            </a:r>
          </a:p>
          <a:p>
            <a:r>
              <a:rPr lang="en-US" dirty="0" smtClean="0"/>
              <a:t>Complex passphrase</a:t>
            </a:r>
          </a:p>
          <a:p>
            <a:r>
              <a:rPr lang="en-US" dirty="0" smtClean="0"/>
              <a:t>Encrypted authentication</a:t>
            </a:r>
          </a:p>
          <a:p>
            <a:r>
              <a:rPr lang="en-US" dirty="0" smtClean="0"/>
              <a:t>No </a:t>
            </a:r>
            <a:r>
              <a:rPr lang="en-US" dirty="0"/>
              <a:t>unattended console sessions (device locks after 20 </a:t>
            </a:r>
            <a:r>
              <a:rPr lang="en-US" dirty="0" smtClean="0"/>
              <a:t>min)</a:t>
            </a:r>
          </a:p>
          <a:p>
            <a:r>
              <a:rPr lang="en-US" dirty="0" smtClean="0"/>
              <a:t>No </a:t>
            </a:r>
            <a:r>
              <a:rPr lang="en-US" dirty="0"/>
              <a:t>unnecessary services,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use privileged accounts for non-administrator activities.</a:t>
            </a:r>
          </a:p>
        </p:txBody>
      </p:sp>
    </p:spTree>
    <p:extLst>
      <p:ext uri="{BB962C8B-B14F-4D97-AF65-F5344CB8AC3E}">
        <p14:creationId xmlns:p14="http://schemas.microsoft.com/office/powerpoint/2010/main" val="93238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76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difference between </a:t>
            </a:r>
            <a:r>
              <a:rPr lang="en-US" dirty="0" err="1"/>
              <a:t>Calgroups</a:t>
            </a:r>
            <a:r>
              <a:rPr lang="en-US" dirty="0"/>
              <a:t> and Google Groups?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73490"/>
            <a:ext cx="5111750" cy="259956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Google groups only apply to the </a:t>
            </a:r>
            <a:r>
              <a:rPr lang="en-US" dirty="0" err="1"/>
              <a:t>bConnected</a:t>
            </a:r>
            <a:r>
              <a:rPr lang="en-US" dirty="0"/>
              <a:t> suite of applications. </a:t>
            </a:r>
            <a:r>
              <a:rPr lang="en-US" dirty="0" err="1"/>
              <a:t>Calgroups</a:t>
            </a:r>
            <a:r>
              <a:rPr lang="en-US" dirty="0"/>
              <a:t> can be used for any application that authenticates based on </a:t>
            </a:r>
            <a:r>
              <a:rPr lang="en-US" dirty="0" err="1"/>
              <a:t>Calnet</a:t>
            </a:r>
            <a:r>
              <a:rPr lang="en-US" dirty="0"/>
              <a:t> IDs.</a:t>
            </a:r>
          </a:p>
        </p:txBody>
      </p:sp>
    </p:spTree>
    <p:extLst>
      <p:ext uri="{BB962C8B-B14F-4D97-AF65-F5344CB8AC3E}">
        <p14:creationId xmlns:p14="http://schemas.microsoft.com/office/powerpoint/2010/main" val="410489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818105"/>
          </a:xfrm>
        </p:spPr>
        <p:txBody>
          <a:bodyPr>
            <a:normAutofit/>
          </a:bodyPr>
          <a:lstStyle/>
          <a:p>
            <a:r>
              <a:rPr lang="en-US" dirty="0"/>
              <a:t>Name at least one place you can go on campus for help with geographic (aka geospatial) data?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53895"/>
            <a:ext cx="3008313" cy="2593473"/>
          </a:xfrm>
        </p:spPr>
        <p:txBody>
          <a:bodyPr/>
          <a:lstStyle/>
          <a:p>
            <a:r>
              <a:rPr lang="en-US" dirty="0"/>
              <a:t>The Earth Sciences &amp; Map Library, or the Geospatial Innovation Facility (GIF) in the College of Natural Resources.</a:t>
            </a:r>
          </a:p>
        </p:txBody>
      </p:sp>
    </p:spTree>
    <p:extLst>
      <p:ext uri="{BB962C8B-B14F-4D97-AF65-F5344CB8AC3E}">
        <p14:creationId xmlns:p14="http://schemas.microsoft.com/office/powerpoint/2010/main" val="362001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name of the remote support system provided by EEI in IST and used by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3692541"/>
            <a:ext cx="7871326" cy="179385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dirty="0" err="1" smtClean="0"/>
              <a:t>Bomgar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2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web site provides software downloads for faculty and staff to use on their home computers?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3692541"/>
            <a:ext cx="7871326" cy="179385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Ucbwah.onthehub.com</a:t>
            </a:r>
          </a:p>
        </p:txBody>
      </p:sp>
    </p:spTree>
    <p:extLst>
      <p:ext uri="{BB962C8B-B14F-4D97-AF65-F5344CB8AC3E}">
        <p14:creationId xmlns:p14="http://schemas.microsoft.com/office/powerpoint/2010/main" val="32852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500" dirty="0"/>
              <a:t>What do </a:t>
            </a:r>
            <a:r>
              <a:rPr lang="en-US" sz="4500" dirty="0" err="1"/>
              <a:t>Calnet</a:t>
            </a:r>
            <a:r>
              <a:rPr lang="en-US" sz="4500" dirty="0"/>
              <a:t> Deputies do? </a:t>
            </a:r>
            <a:r>
              <a:rPr lang="en-US" sz="6600" dirty="0"/>
              <a:t>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42900" algn="l"/>
              </a:tabLst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CalNet</a:t>
            </a: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deputy performs the initial setup of </a:t>
            </a:r>
            <a:r>
              <a:rPr lang="en-US" sz="33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CalNet</a:t>
            </a: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IDs for their assigned groups</a:t>
            </a:r>
            <a:endParaRPr lang="en-US" sz="4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/>
          </a:bodyPr>
          <a:lstStyle/>
          <a:p>
            <a:r>
              <a:rPr lang="en-US" dirty="0"/>
              <a:t>What is the Web Registry?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3692541"/>
            <a:ext cx="7871326" cy="179385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A listing of official UC Berkeley web sites</a:t>
            </a:r>
          </a:p>
        </p:txBody>
      </p:sp>
    </p:spTree>
    <p:extLst>
      <p:ext uri="{BB962C8B-B14F-4D97-AF65-F5344CB8AC3E}">
        <p14:creationId xmlns:p14="http://schemas.microsoft.com/office/powerpoint/2010/main" val="418293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211"/>
            <a:ext cx="7871326" cy="2125577"/>
          </a:xfrm>
        </p:spPr>
        <p:txBody>
          <a:bodyPr>
            <a:normAutofit fontScale="90000"/>
          </a:bodyPr>
          <a:lstStyle/>
          <a:p>
            <a:r>
              <a:rPr lang="en-US" dirty="0"/>
              <a:t>On what holiday day did </a:t>
            </a:r>
            <a:r>
              <a:rPr lang="en-US" dirty="0" err="1"/>
              <a:t>Micronet</a:t>
            </a:r>
            <a:r>
              <a:rPr lang="en-US" dirty="0"/>
              <a:t> hold its first meeting?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946"/>
            <a:ext cx="7871326" cy="18008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Halloween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4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name of the standard for administrative computers?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3692541"/>
            <a:ext cx="7871326" cy="179385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Joint </a:t>
            </a:r>
            <a:r>
              <a:rPr lang="en-US" dirty="0" smtClean="0"/>
              <a:t>Administrative </a:t>
            </a:r>
            <a:r>
              <a:rPr lang="en-US" dirty="0"/>
              <a:t>Computing Standard (JACS)</a:t>
            </a:r>
          </a:p>
        </p:txBody>
      </p:sp>
    </p:spTree>
    <p:extLst>
      <p:ext uri="{BB962C8B-B14F-4D97-AF65-F5344CB8AC3E}">
        <p14:creationId xmlns:p14="http://schemas.microsoft.com/office/powerpoint/2010/main" val="114618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service does printer.berkeley.edu provide?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Automated installation of enrolled printers for the Berkeley Desktop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4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unit provides professional video production services to campus?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Berkeley Video in </a:t>
            </a:r>
            <a:r>
              <a:rPr lang="en-US" dirty="0" smtClean="0"/>
              <a:t>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3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many IT policies are listed in the IT policy </a:t>
            </a:r>
            <a:r>
              <a:rPr lang="en-US" dirty="0" smtClean="0"/>
              <a:t>catalog?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81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is the Student Computing Consulting desk located?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On the first floor of Moffitt Library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18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two main tools used by the Production Control Group?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r>
              <a:rPr lang="en-US" dirty="0"/>
              <a:t>Control-M </a:t>
            </a:r>
            <a:endParaRPr lang="en-US" dirty="0" smtClean="0"/>
          </a:p>
          <a:p>
            <a:r>
              <a:rPr lang="en-US" dirty="0" err="1" smtClean="0"/>
              <a:t>GoAnywhere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73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PC desktop model is the current JACS standard?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Dell </a:t>
            </a:r>
            <a:r>
              <a:rPr lang="en-US" dirty="0" err="1"/>
              <a:t>Optiplex</a:t>
            </a:r>
            <a:r>
              <a:rPr lang="en-US" dirty="0"/>
              <a:t> 7040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4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76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five applications that are available through </a:t>
            </a:r>
            <a:r>
              <a:rPr lang="en-US" dirty="0" smtClean="0"/>
              <a:t>Citrix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2837"/>
            <a:ext cx="5111750" cy="4305373"/>
          </a:xfrm>
        </p:spPr>
        <p:txBody>
          <a:bodyPr/>
          <a:lstStyle/>
          <a:p>
            <a:r>
              <a:rPr lang="en-US" dirty="0" err="1" smtClean="0"/>
              <a:t>Bairs</a:t>
            </a:r>
            <a:endParaRPr lang="en-US" dirty="0" smtClean="0"/>
          </a:p>
          <a:p>
            <a:r>
              <a:rPr lang="en-US" dirty="0" smtClean="0"/>
              <a:t>Cal Answers</a:t>
            </a:r>
          </a:p>
          <a:p>
            <a:r>
              <a:rPr lang="en-US" dirty="0" smtClean="0"/>
              <a:t>Cal Planning</a:t>
            </a:r>
          </a:p>
          <a:p>
            <a:r>
              <a:rPr lang="en-US" dirty="0" smtClean="0"/>
              <a:t>Cal Time</a:t>
            </a:r>
          </a:p>
          <a:p>
            <a:r>
              <a:rPr lang="en-US" dirty="0" err="1" smtClean="0"/>
              <a:t>SmartView</a:t>
            </a:r>
            <a:endParaRPr lang="en-US" dirty="0" smtClean="0"/>
          </a:p>
          <a:p>
            <a:r>
              <a:rPr lang="en-US" dirty="0" smtClean="0"/>
              <a:t>UC </a:t>
            </a:r>
            <a:r>
              <a:rPr lang="en-US" dirty="0"/>
              <a:t>Learning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SIS </a:t>
            </a:r>
            <a:r>
              <a:rPr lang="en-US" dirty="0"/>
              <a:t>Campus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Stata</a:t>
            </a:r>
          </a:p>
          <a:p>
            <a:r>
              <a:rPr lang="en-US" dirty="0" smtClean="0"/>
              <a:t>SPSS.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2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What protection level has “shared-fate” risk? 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Three.</a:t>
            </a:r>
          </a:p>
        </p:txBody>
      </p:sp>
    </p:spTree>
    <p:extLst>
      <p:ext uri="{BB962C8B-B14F-4D97-AF65-F5344CB8AC3E}">
        <p14:creationId xmlns:p14="http://schemas.microsoft.com/office/powerpoint/2010/main" val="35689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address that one uses to connect to the campus network via VPN?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u</a:t>
            </a:r>
            <a:r>
              <a:rPr lang="en-US" dirty="0" smtClean="0"/>
              <a:t>cbvpn.berkeley.edu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023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Tier 1 apps have a guaranteed startup of what time frame?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Between 1 and 3 days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491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standard way to get </a:t>
            </a:r>
            <a:r>
              <a:rPr lang="en-US" dirty="0"/>
              <a:t>the complete Berkeley Desktop?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Place an order with </a:t>
            </a:r>
            <a:r>
              <a:rPr lang="en-US" dirty="0" smtClean="0"/>
              <a:t>CSS </a:t>
            </a:r>
            <a:r>
              <a:rPr lang="en-US" dirty="0"/>
              <a:t>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66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UC Berkeley use </a:t>
            </a:r>
            <a:r>
              <a:rPr lang="en-US" dirty="0" err="1"/>
              <a:t>Netreg</a:t>
            </a:r>
            <a:r>
              <a:rPr lang="en-US" dirty="0"/>
              <a:t> for?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Registering devices for DHCP service, tracking what groups and individuals are associated with various network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665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Berkeley Desktop?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 standard package of hardware, software and services</a:t>
            </a:r>
            <a:r>
              <a:rPr lang="en-US" dirty="0" smtClean="0"/>
              <a:t>; a </a:t>
            </a:r>
            <a:r>
              <a:rPr lang="en-US" dirty="0"/>
              <a:t>standard environment combined with </a:t>
            </a:r>
            <a:r>
              <a:rPr lang="en-US" dirty="0" smtClean="0"/>
              <a:t>automated </a:t>
            </a:r>
            <a:r>
              <a:rPr lang="en-US" dirty="0"/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54053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often can one change their </a:t>
            </a:r>
            <a:r>
              <a:rPr lang="en-US" dirty="0" err="1"/>
              <a:t>Calnet</a:t>
            </a:r>
            <a:r>
              <a:rPr lang="en-US" dirty="0"/>
              <a:t> ID?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Only once,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5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address that one uses to connect to the UCOP mainframe?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uccmvsb.ucop.edu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0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446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name of the Berkeley movement that attempts to increase collaboration and communication among IT units and personnel?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4940968"/>
            <a:ext cx="6472989" cy="80210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dirty="0" smtClean="0"/>
              <a:t>ONE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374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4946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clicker system and what is the name of the one that ETS has integrated with </a:t>
            </a:r>
            <a:r>
              <a:rPr lang="en-US" dirty="0" err="1"/>
              <a:t>bCourses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978442"/>
            <a:ext cx="6472989" cy="1764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Clickers are a tool to help instructors gather real-time feedback from their classes such as an instant quiz or other audience response. Berkeley has partnered with </a:t>
            </a:r>
            <a:r>
              <a:rPr lang="en-US" dirty="0" err="1"/>
              <a:t>i</a:t>
            </a:r>
            <a:r>
              <a:rPr lang="en-US" dirty="0"/>
              <a:t>&gt;clicker.</a:t>
            </a:r>
          </a:p>
        </p:txBody>
      </p:sp>
    </p:spTree>
    <p:extLst>
      <p:ext uri="{BB962C8B-B14F-4D97-AF65-F5344CB8AC3E}">
        <p14:creationId xmlns:p14="http://schemas.microsoft.com/office/powerpoint/2010/main" val="226462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tool sponsored by the office of the CIO for campus museums to manage their collections?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dirty="0" err="1"/>
              <a:t>CollectionSpace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044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What is </a:t>
            </a:r>
            <a:r>
              <a:rPr lang="en-US" sz="33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bCourses</a:t>
            </a: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, what unit provides it and who is it mainly for?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42900" algn="l"/>
              </a:tabLst>
            </a:pPr>
            <a:r>
              <a:rPr lang="en-US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It is a Learning Management System, from ETS, mostly for instructors</a:t>
            </a:r>
            <a:endParaRPr lang="en-US" sz="4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is the final go-live for the SIS project scheduled?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dirty="0" smtClean="0"/>
              <a:t>September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439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provides the tool recommended to connect Macintosh to the UCOP mainframe?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dirty="0" smtClean="0"/>
              <a:t>Brown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74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tool used by the Berkeley Desktop for automating software installation and maintenance on PCs?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err="1"/>
              <a:t>Bigfix</a:t>
            </a:r>
            <a:r>
              <a:rPr lang="en-US" dirty="0"/>
              <a:t>/TEM/IEM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450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7456"/>
            <a:ext cx="7871326" cy="328738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campus wireless (</a:t>
            </a:r>
            <a:r>
              <a:rPr lang="en-US" dirty="0" err="1"/>
              <a:t>WiFi</a:t>
            </a:r>
            <a:r>
              <a:rPr lang="en-US" dirty="0"/>
              <a:t>) service allows you to '</a:t>
            </a:r>
            <a:r>
              <a:rPr lang="en-US" dirty="0" smtClean="0"/>
              <a:t>roam’ onto </a:t>
            </a:r>
            <a:r>
              <a:rPr lang="en-US" dirty="0"/>
              <a:t>some other universities' wireless networks, as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5263"/>
            <a:ext cx="7871326" cy="9491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Eduroam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0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set up a fixed DHCP address in </a:t>
            </a:r>
            <a:r>
              <a:rPr lang="en-US" dirty="0" err="1"/>
              <a:t>Netreg</a:t>
            </a:r>
            <a:r>
              <a:rPr lang="en-US" dirty="0"/>
              <a:t>, what two things must a unit have?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r>
              <a:rPr lang="en-US" dirty="0"/>
              <a:t>a claimed </a:t>
            </a:r>
            <a:r>
              <a:rPr lang="en-US" dirty="0" smtClean="0"/>
              <a:t>subnet</a:t>
            </a:r>
          </a:p>
          <a:p>
            <a:r>
              <a:rPr lang="en-US" dirty="0" smtClean="0"/>
              <a:t>a </a:t>
            </a:r>
            <a:r>
              <a:rPr lang="en-US" dirty="0"/>
              <a:t>claimed subdomain</a:t>
            </a:r>
          </a:p>
        </p:txBody>
      </p:sp>
    </p:spTree>
    <p:extLst>
      <p:ext uri="{BB962C8B-B14F-4D97-AF65-F5344CB8AC3E}">
        <p14:creationId xmlns:p14="http://schemas.microsoft.com/office/powerpoint/2010/main" val="334041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76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Describe what accessibility policy requires of web sites at UC Berkeley</a:t>
            </a:r>
            <a:r>
              <a:rPr lang="en-US" dirty="0" smtClean="0"/>
              <a:t>. Give examples.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52627"/>
            <a:ext cx="5111750" cy="29658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meet WAG 2.0. Examples:</a:t>
            </a:r>
          </a:p>
          <a:p>
            <a:r>
              <a:rPr lang="en-US" dirty="0"/>
              <a:t>Alternative text for </a:t>
            </a:r>
            <a:r>
              <a:rPr lang="en-US" dirty="0" smtClean="0"/>
              <a:t>images</a:t>
            </a:r>
          </a:p>
          <a:p>
            <a:r>
              <a:rPr lang="en-US" dirty="0" smtClean="0"/>
              <a:t>Text </a:t>
            </a:r>
            <a:r>
              <a:rPr lang="en-US" dirty="0"/>
              <a:t>can be read by </a:t>
            </a:r>
            <a:r>
              <a:rPr lang="en-US" dirty="0" smtClean="0"/>
              <a:t>reader</a:t>
            </a:r>
          </a:p>
          <a:p>
            <a:r>
              <a:rPr lang="en-US" dirty="0" smtClean="0"/>
              <a:t>Captions </a:t>
            </a:r>
            <a:r>
              <a:rPr lang="en-US" dirty="0"/>
              <a:t>for </a:t>
            </a:r>
            <a:r>
              <a:rPr lang="en-US" dirty="0" smtClean="0"/>
              <a:t>video</a:t>
            </a:r>
          </a:p>
          <a:p>
            <a:r>
              <a:rPr lang="en-US" dirty="0" smtClean="0"/>
              <a:t>Good </a:t>
            </a:r>
            <a:r>
              <a:rPr lang="en-US" dirty="0"/>
              <a:t>contrast </a:t>
            </a:r>
            <a:r>
              <a:rPr lang="en-US" dirty="0" smtClean="0"/>
              <a:t>ratios</a:t>
            </a:r>
          </a:p>
          <a:p>
            <a:r>
              <a:rPr lang="en-US" dirty="0" smtClean="0"/>
              <a:t>Can </a:t>
            </a:r>
            <a:r>
              <a:rPr lang="en-US" dirty="0"/>
              <a:t>be navigated by keyboard</a:t>
            </a:r>
          </a:p>
        </p:txBody>
      </p:sp>
    </p:spTree>
    <p:extLst>
      <p:ext uri="{BB962C8B-B14F-4D97-AF65-F5344CB8AC3E}">
        <p14:creationId xmlns:p14="http://schemas.microsoft.com/office/powerpoint/2010/main" val="79169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Describe the Savio cluster and what unit provides it?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Provided by Berkeley Research computing. It is a High-Throughput Computing pool of 323 nodes available for users </a:t>
            </a:r>
            <a:r>
              <a:rPr lang="en-US" dirty="0" smtClean="0"/>
              <a:t>to </a:t>
            </a:r>
            <a:r>
              <a:rPr lang="en-US" dirty="0"/>
              <a:t>do High-Throughput Computing or serial compute jobs.</a:t>
            </a:r>
          </a:p>
        </p:txBody>
      </p:sp>
    </p:spTree>
    <p:extLst>
      <p:ext uri="{BB962C8B-B14F-4D97-AF65-F5344CB8AC3E}">
        <p14:creationId xmlns:p14="http://schemas.microsoft.com/office/powerpoint/2010/main" val="215887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which library locations </a:t>
            </a:r>
            <a:r>
              <a:rPr lang="en-US" dirty="0"/>
              <a:t>can a student borrow a laptop?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Moffitt</a:t>
            </a:r>
          </a:p>
          <a:p>
            <a:pPr lvl="0"/>
            <a:r>
              <a:rPr lang="en-US" dirty="0" smtClean="0"/>
              <a:t>Social Research</a:t>
            </a:r>
          </a:p>
          <a:p>
            <a:pPr lvl="0"/>
            <a:r>
              <a:rPr lang="en-US" dirty="0" smtClean="0"/>
              <a:t>Engineering</a:t>
            </a:r>
          </a:p>
          <a:p>
            <a:pPr lvl="0"/>
            <a:r>
              <a:rPr lang="en-US" dirty="0" smtClean="0"/>
              <a:t>Bioscience </a:t>
            </a:r>
            <a:r>
              <a:rPr lang="en-US" dirty="0"/>
              <a:t>and Nat. Resources</a:t>
            </a:r>
          </a:p>
        </p:txBody>
      </p:sp>
    </p:spTree>
    <p:extLst>
      <p:ext uri="{BB962C8B-B14F-4D97-AF65-F5344CB8AC3E}">
        <p14:creationId xmlns:p14="http://schemas.microsoft.com/office/powerpoint/2010/main" val="75254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URL for the new-</a:t>
            </a:r>
            <a:r>
              <a:rPr lang="en-US" dirty="0" err="1"/>
              <a:t>ish</a:t>
            </a:r>
            <a:r>
              <a:rPr lang="en-US" dirty="0"/>
              <a:t> IST web site </a:t>
            </a:r>
            <a:r>
              <a:rPr lang="en-US" dirty="0" smtClean="0"/>
              <a:t>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Technology.Berkeley.edu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417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763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services are considered to be Tier 0 services?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52627"/>
            <a:ext cx="5111750" cy="2965857"/>
          </a:xfrm>
        </p:spPr>
        <p:txBody>
          <a:bodyPr/>
          <a:lstStyle/>
          <a:p>
            <a:pPr lvl="0"/>
            <a:r>
              <a:rPr lang="en-US" dirty="0" err="1" smtClean="0"/>
              <a:t>Calnet</a:t>
            </a:r>
            <a:endParaRPr lang="en-US" dirty="0" smtClean="0"/>
          </a:p>
          <a:p>
            <a:pPr lvl="0"/>
            <a:r>
              <a:rPr lang="en-US" dirty="0" smtClean="0"/>
              <a:t>AD</a:t>
            </a:r>
          </a:p>
          <a:p>
            <a:pPr lvl="0"/>
            <a:r>
              <a:rPr lang="en-US" dirty="0" err="1" smtClean="0"/>
              <a:t>Sharepoint</a:t>
            </a:r>
            <a:r>
              <a:rPr lang="en-US" dirty="0" smtClean="0"/>
              <a:t> </a:t>
            </a:r>
            <a:r>
              <a:rPr lang="en-US" dirty="0"/>
              <a:t>business continuity </a:t>
            </a:r>
            <a:r>
              <a:rPr lang="en-US" dirty="0" smtClean="0"/>
              <a:t>documentation</a:t>
            </a:r>
          </a:p>
          <a:p>
            <a:pPr lvl="0"/>
            <a:r>
              <a:rPr lang="en-US" dirty="0" err="1" smtClean="0"/>
              <a:t>UCBackup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0000"/>
                </a:solidFill>
                <a:ea typeface="Times New Roman" panose="02020603050405020304" pitchFamily="18" charset="0"/>
              </a:rPr>
              <a:t>Describe the interconnect for the Savio cluster 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>
                <a:ea typeface="Times New Roman" panose="02020603050405020304" pitchFamily="18" charset="0"/>
              </a:rPr>
              <a:t>The interconnect for the cluster is a 56Gb/s </a:t>
            </a:r>
            <a:r>
              <a:rPr lang="en-US" sz="3300" dirty="0" err="1">
                <a:ea typeface="Times New Roman" panose="02020603050405020304" pitchFamily="18" charset="0"/>
              </a:rPr>
              <a:t>Mellanox</a:t>
            </a:r>
            <a:r>
              <a:rPr lang="en-US" sz="3300" dirty="0">
                <a:ea typeface="Times New Roman" panose="02020603050405020304" pitchFamily="18" charset="0"/>
              </a:rPr>
              <a:t> FDR </a:t>
            </a:r>
            <a:r>
              <a:rPr lang="en-US" sz="3300" dirty="0" err="1">
                <a:ea typeface="Times New Roman" panose="02020603050405020304" pitchFamily="18" charset="0"/>
              </a:rPr>
              <a:t>infiniband</a:t>
            </a:r>
            <a:r>
              <a:rPr lang="en-US" sz="3300" dirty="0">
                <a:ea typeface="Times New Roman" panose="02020603050405020304" pitchFamily="18" charset="0"/>
              </a:rPr>
              <a:t> fabric configured as a two-level fat tree.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31936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PC laptop models are </a:t>
            </a:r>
            <a:r>
              <a:rPr lang="en-US" dirty="0" smtClean="0"/>
              <a:t> currently included </a:t>
            </a:r>
            <a:r>
              <a:rPr lang="en-US" dirty="0"/>
              <a:t>in the JACS standard?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Dell Latitude 7370, 7470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039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Name three services provided by Berkeley Audio </a:t>
            </a:r>
            <a:r>
              <a:rPr lang="en-US" dirty="0" smtClean="0"/>
              <a:t>Visual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4363"/>
            <a:ext cx="7871326" cy="17737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Audio </a:t>
            </a:r>
            <a:r>
              <a:rPr lang="en-US" dirty="0"/>
              <a:t>visual </a:t>
            </a:r>
            <a:r>
              <a:rPr lang="en-US" dirty="0" smtClean="0"/>
              <a:t>support</a:t>
            </a:r>
          </a:p>
          <a:p>
            <a:pPr lvl="0"/>
            <a:r>
              <a:rPr lang="en-US" dirty="0" smtClean="0"/>
              <a:t>Event recording</a:t>
            </a:r>
          </a:p>
          <a:p>
            <a:pPr lvl="0"/>
            <a:r>
              <a:rPr lang="en-US" dirty="0" smtClean="0"/>
              <a:t>Live Streaming</a:t>
            </a:r>
          </a:p>
          <a:p>
            <a:pPr lvl="0"/>
            <a:r>
              <a:rPr lang="en-US" dirty="0" smtClean="0"/>
              <a:t>Videoconferencing</a:t>
            </a:r>
          </a:p>
          <a:p>
            <a:pPr lvl="0"/>
            <a:r>
              <a:rPr lang="en-US" dirty="0" smtClean="0"/>
              <a:t>UC </a:t>
            </a:r>
            <a:r>
              <a:rPr lang="en-US" dirty="0"/>
              <a:t>Berkeley events on YouTube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443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the Savio cluster named after?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The free speech activist Mario Savio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60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530909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five things that are included in the </a:t>
            </a:r>
            <a:r>
              <a:rPr lang="en-US" dirty="0" err="1"/>
              <a:t>CalCentral</a:t>
            </a:r>
            <a:r>
              <a:rPr lang="en-US" dirty="0"/>
              <a:t> dashboard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Personal schedule (</a:t>
            </a:r>
            <a:r>
              <a:rPr lang="en-US" dirty="0" smtClean="0"/>
              <a:t>calendar)</a:t>
            </a:r>
          </a:p>
          <a:p>
            <a:pPr lvl="0"/>
            <a:r>
              <a:rPr lang="en-US" dirty="0" smtClean="0"/>
              <a:t>Enrolled classes</a:t>
            </a:r>
          </a:p>
          <a:p>
            <a:pPr lvl="0"/>
            <a:r>
              <a:rPr lang="en-US" dirty="0" smtClean="0"/>
              <a:t>Tasks</a:t>
            </a:r>
          </a:p>
          <a:p>
            <a:pPr lvl="0"/>
            <a:r>
              <a:rPr lang="en-US" dirty="0" smtClean="0"/>
              <a:t>Notifications</a:t>
            </a:r>
          </a:p>
          <a:p>
            <a:pPr lvl="0"/>
            <a:r>
              <a:rPr lang="en-US" dirty="0" smtClean="0"/>
              <a:t>Links </a:t>
            </a:r>
            <a:r>
              <a:rPr lang="en-US" dirty="0"/>
              <a:t>to academic </a:t>
            </a:r>
            <a:r>
              <a:rPr lang="en-US" dirty="0" err="1" smtClean="0"/>
              <a:t>deparments</a:t>
            </a:r>
            <a:endParaRPr lang="en-US" dirty="0" smtClean="0"/>
          </a:p>
          <a:p>
            <a:pPr lvl="0"/>
            <a:r>
              <a:rPr lang="en-US" dirty="0" smtClean="0"/>
              <a:t>Links </a:t>
            </a:r>
            <a:r>
              <a:rPr lang="en-US" dirty="0"/>
              <a:t>to academic </a:t>
            </a:r>
            <a:r>
              <a:rPr lang="en-US" dirty="0" smtClean="0"/>
              <a:t>records</a:t>
            </a:r>
          </a:p>
          <a:p>
            <a:pPr lvl="0"/>
            <a:r>
              <a:rPr lang="en-US" dirty="0" smtClean="0"/>
              <a:t>Links </a:t>
            </a:r>
            <a:r>
              <a:rPr lang="en-US" dirty="0"/>
              <a:t>to administrative </a:t>
            </a:r>
            <a:r>
              <a:rPr lang="en-US" dirty="0" smtClean="0"/>
              <a:t>resources</a:t>
            </a:r>
          </a:p>
          <a:p>
            <a:pPr lvl="0"/>
            <a:r>
              <a:rPr lang="en-US" dirty="0" smtClean="0"/>
              <a:t>Safety information</a:t>
            </a:r>
          </a:p>
          <a:p>
            <a:pPr lvl="0"/>
            <a:r>
              <a:rPr lang="en-US" dirty="0" smtClean="0"/>
              <a:t>Recreational information</a:t>
            </a:r>
          </a:p>
          <a:p>
            <a:pPr lvl="0"/>
            <a:r>
              <a:rPr lang="en-US" dirty="0" smtClean="0"/>
              <a:t>Links </a:t>
            </a:r>
            <a:r>
              <a:rPr lang="en-US" dirty="0"/>
              <a:t>to support </a:t>
            </a:r>
            <a:r>
              <a:rPr lang="en-US" dirty="0" smtClean="0"/>
              <a:t>services</a:t>
            </a:r>
          </a:p>
          <a:p>
            <a:pPr lvl="0"/>
            <a:r>
              <a:rPr lang="en-US" dirty="0" smtClean="0"/>
              <a:t>Housing </a:t>
            </a:r>
            <a:r>
              <a:rPr lang="en-US" dirty="0"/>
              <a:t>and dining </a:t>
            </a:r>
            <a:r>
              <a:rPr lang="en-US" dirty="0" smtClean="0"/>
              <a:t>info</a:t>
            </a:r>
          </a:p>
          <a:p>
            <a:pPr lvl="0"/>
            <a:r>
              <a:rPr lang="en-US" dirty="0" smtClean="0"/>
              <a:t>Links </a:t>
            </a:r>
            <a:r>
              <a:rPr lang="en-US" dirty="0"/>
              <a:t>to </a:t>
            </a:r>
            <a:r>
              <a:rPr lang="en-US" dirty="0" err="1"/>
              <a:t>bconnected</a:t>
            </a:r>
            <a:r>
              <a:rPr lang="en-US" dirty="0"/>
              <a:t> apps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5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832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two new classes of dashboards provided by </a:t>
            </a:r>
            <a:r>
              <a:rPr lang="en-US" dirty="0" err="1"/>
              <a:t>CalAnswers</a:t>
            </a:r>
            <a:r>
              <a:rPr lang="en-US" dirty="0"/>
              <a:t> in 2015?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9795"/>
            <a:ext cx="7871326" cy="1773700"/>
          </a:xfrm>
        </p:spPr>
        <p:txBody>
          <a:bodyPr>
            <a:normAutofit/>
          </a:bodyPr>
          <a:lstStyle/>
          <a:p>
            <a:r>
              <a:rPr lang="en-US" dirty="0"/>
              <a:t>Staff retirement </a:t>
            </a:r>
            <a:r>
              <a:rPr lang="en-US" dirty="0" smtClean="0"/>
              <a:t>metrics</a:t>
            </a:r>
          </a:p>
          <a:p>
            <a:r>
              <a:rPr lang="en-US" dirty="0" smtClean="0"/>
              <a:t>graduation</a:t>
            </a:r>
            <a:r>
              <a:rPr lang="en-US" dirty="0"/>
              <a:t>, retention and time to degree</a:t>
            </a:r>
          </a:p>
        </p:txBody>
      </p:sp>
    </p:spTree>
    <p:extLst>
      <p:ext uri="{BB962C8B-B14F-4D97-AF65-F5344CB8AC3E}">
        <p14:creationId xmlns:p14="http://schemas.microsoft.com/office/powerpoint/2010/main" val="405961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protection level for non-sensitive data?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7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Mac OS are currently compliant with campus security standards?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OSX 10.10, 10.11</a:t>
            </a:r>
          </a:p>
        </p:txBody>
      </p:sp>
    </p:spTree>
    <p:extLst>
      <p:ext uri="{BB962C8B-B14F-4D97-AF65-F5344CB8AC3E}">
        <p14:creationId xmlns:p14="http://schemas.microsoft.com/office/powerpoint/2010/main" val="101830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467"/>
            <a:ext cx="7871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Describe </a:t>
            </a:r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err="1"/>
              <a:t>Calnet</a:t>
            </a:r>
            <a:r>
              <a:rPr lang="en-US" dirty="0"/>
              <a:t> </a:t>
            </a:r>
            <a:r>
              <a:rPr lang="en-US" dirty="0" smtClean="0"/>
              <a:t>passphrases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74" y="3692541"/>
            <a:ext cx="6472989" cy="179385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Must contain 8 characters or more, </a:t>
            </a:r>
            <a:endParaRPr lang="en-US" dirty="0" smtClean="0"/>
          </a:p>
          <a:p>
            <a:r>
              <a:rPr lang="en-US" dirty="0" smtClean="0"/>
              <a:t>contain </a:t>
            </a:r>
            <a:r>
              <a:rPr lang="en-US" dirty="0"/>
              <a:t>characters from two of the three character classes </a:t>
            </a:r>
            <a:endParaRPr lang="en-US" dirty="0" smtClean="0"/>
          </a:p>
          <a:p>
            <a:pPr lvl="1"/>
            <a:r>
              <a:rPr lang="en-US" dirty="0" smtClean="0"/>
              <a:t>alphabetic,</a:t>
            </a:r>
          </a:p>
          <a:p>
            <a:pPr lvl="1"/>
            <a:r>
              <a:rPr lang="en-US" dirty="0" smtClean="0"/>
              <a:t>numeric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1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930699"/>
            <a:ext cx="3008313" cy="404988"/>
          </a:xfrm>
        </p:spPr>
        <p:txBody>
          <a:bodyPr>
            <a:normAutofit fontScale="90000"/>
          </a:bodyPr>
          <a:lstStyle/>
          <a:p>
            <a:r>
              <a:rPr lang="en-US" dirty="0"/>
              <a:t>Name three of the governance committees in the IT governance structure.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IT Executive </a:t>
            </a:r>
            <a:r>
              <a:rPr lang="en-US" dirty="0" smtClean="0"/>
              <a:t>Committee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Strategy </a:t>
            </a:r>
            <a:r>
              <a:rPr lang="en-US" dirty="0" smtClean="0"/>
              <a:t>Committee</a:t>
            </a:r>
          </a:p>
          <a:p>
            <a:pPr lvl="0"/>
            <a:r>
              <a:rPr lang="en-US" dirty="0" smtClean="0"/>
              <a:t>Enterprise </a:t>
            </a:r>
            <a:r>
              <a:rPr lang="en-US" dirty="0"/>
              <a:t>Applications and Data Committee, </a:t>
            </a:r>
            <a:endParaRPr lang="en-US" dirty="0" smtClean="0"/>
          </a:p>
          <a:p>
            <a:pPr lvl="0"/>
            <a:r>
              <a:rPr lang="en-US" dirty="0" smtClean="0"/>
              <a:t>Research</a:t>
            </a:r>
            <a:r>
              <a:rPr lang="en-US" dirty="0" smtClean="0"/>
              <a:t>, </a:t>
            </a:r>
            <a:r>
              <a:rPr lang="en-US" dirty="0" smtClean="0"/>
              <a:t>Teaching </a:t>
            </a:r>
            <a:r>
              <a:rPr lang="en-US" dirty="0"/>
              <a:t>and Learning Technology </a:t>
            </a:r>
            <a:r>
              <a:rPr lang="en-US" dirty="0" smtClean="0"/>
              <a:t>Committee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Architecture and Infrastructure </a:t>
            </a:r>
            <a:r>
              <a:rPr lang="en-US" dirty="0" smtClean="0"/>
              <a:t>Committee</a:t>
            </a:r>
          </a:p>
          <a:p>
            <a:pPr lvl="0"/>
            <a:r>
              <a:rPr lang="en-US" dirty="0" smtClean="0"/>
              <a:t>Information </a:t>
            </a:r>
            <a:r>
              <a:rPr lang="en-US" dirty="0"/>
              <a:t>Risk Governance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789"/>
            <a:ext cx="3008313" cy="1176422"/>
          </a:xfrm>
        </p:spPr>
        <p:txBody>
          <a:bodyPr>
            <a:normAutofit/>
          </a:bodyPr>
          <a:lstStyle/>
          <a:p>
            <a:r>
              <a:rPr lang="en-US" dirty="0"/>
              <a:t>Why is the </a:t>
            </a:r>
            <a:r>
              <a:rPr lang="en-US" dirty="0" err="1"/>
              <a:t>Micronet</a:t>
            </a:r>
            <a:r>
              <a:rPr lang="en-US" dirty="0"/>
              <a:t> Coordinator like a Dean or President?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53895"/>
            <a:ext cx="3008313" cy="2593473"/>
          </a:xfrm>
        </p:spPr>
        <p:txBody>
          <a:bodyPr/>
          <a:lstStyle/>
          <a:p>
            <a:r>
              <a:rPr lang="en-US" dirty="0"/>
              <a:t>The title is for life.</a:t>
            </a:r>
          </a:p>
        </p:txBody>
      </p:sp>
    </p:spTree>
    <p:extLst>
      <p:ext uri="{BB962C8B-B14F-4D97-AF65-F5344CB8AC3E}">
        <p14:creationId xmlns:p14="http://schemas.microsoft.com/office/powerpoint/2010/main" val="369720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rkeley_Brights_Tessellations">
  <a:themeElements>
    <a:clrScheme name="Berkeley heritage">
      <a:dk1>
        <a:srgbClr val="FDB515"/>
      </a:dk1>
      <a:lt1>
        <a:sysClr val="window" lastClr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2482</Words>
  <Application>Microsoft Macintosh PowerPoint</Application>
  <PresentationFormat>On-screen Show (4:3)</PresentationFormat>
  <Paragraphs>329</Paragraphs>
  <Slides>107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107</vt:i4>
      </vt:variant>
    </vt:vector>
  </HeadingPairs>
  <TitlesOfParts>
    <vt:vector size="111" baseType="lpstr">
      <vt:lpstr>Custom Design</vt:lpstr>
      <vt:lpstr>Berkeley_Brights_Tessellations</vt:lpstr>
      <vt:lpstr>1_Custom Design</vt:lpstr>
      <vt:lpstr>2_Custom Design</vt:lpstr>
      <vt:lpstr>Coffee and Berkeley IT Trivia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MSSEI? </vt:lpstr>
      <vt:lpstr>What is a SPA ?</vt:lpstr>
      <vt:lpstr>Who is Berkeley’s current UCCSC ambassador? </vt:lpstr>
      <vt:lpstr>Name two services included in the Research Data Management program </vt:lpstr>
      <vt:lpstr>What web site provides information and downloads for standard campus software? </vt:lpstr>
      <vt:lpstr>Name two elements of the email simplification program </vt:lpstr>
      <vt:lpstr>What are two services that the Student Computing Consulting desk can help with?</vt:lpstr>
      <vt:lpstr>Describe what Berkeley Research Computing does. Name at least one service they provide. </vt:lpstr>
      <vt:lpstr>What were either of the two past names for the user group now known as "Micronet"?</vt:lpstr>
      <vt:lpstr>What is the product name of the new backup service? </vt:lpstr>
      <vt:lpstr>What former campus IT professional was a celebrity on Survivor? </vt:lpstr>
      <vt:lpstr>What does the login error "invalid credentials" mean? </vt:lpstr>
      <vt:lpstr>Describe the UC Open Access Policy and how it is implemented. </vt:lpstr>
      <vt:lpstr>Who provides UC Berkeley's Disaster Recovery hot-site? </vt:lpstr>
      <vt:lpstr>What is the name of the turnkey web platform solution for UC Berkeley campus websites?</vt:lpstr>
      <vt:lpstr>Calmail lists are scheduled for discontinuation when?</vt:lpstr>
      <vt:lpstr>What tool is used to connect to the campus via VPN? </vt:lpstr>
      <vt:lpstr>What devices must comply with MSSND?</vt:lpstr>
      <vt:lpstr>Who is Berkeley's current UCCSC Ambassador?</vt:lpstr>
      <vt:lpstr>What is the IT executive committee and who is assigned to it? </vt:lpstr>
      <vt:lpstr>Name at least three elements of the CIO action plan for the campus</vt:lpstr>
      <vt:lpstr>What protection level is assigned to FERPA data? </vt:lpstr>
      <vt:lpstr>What tools does CalNet Account Manager provide and where does one go to get it ?</vt:lpstr>
      <vt:lpstr>What are the four main collaboration services available across campus?</vt:lpstr>
      <vt:lpstr>What are the three ways that you can submit a ticket to CSS IT? </vt:lpstr>
      <vt:lpstr>What central campus computer system offers its users over 850 Terabytes of shared storage space?</vt:lpstr>
      <vt:lpstr>How do you get a SPA?</vt:lpstr>
      <vt:lpstr>Name at least two groups that are using the shared instance of Service Now besides CSS IT and IST</vt:lpstr>
      <vt:lpstr>What’s MSSND? </vt:lpstr>
      <vt:lpstr>How much does it cost for an instructor to get help with in-classroom technology services and who provides it</vt:lpstr>
      <vt:lpstr>Name four campus services hosted at the IST data center </vt:lpstr>
      <vt:lpstr>What Windows OS are currently compliant with campus security standards? </vt:lpstr>
      <vt:lpstr>Name two buildings that have ETS drop-in computing facilities for students</vt:lpstr>
      <vt:lpstr>What group does one contact to get a bMail account?</vt:lpstr>
      <vt:lpstr>What kind of qualifications must a Project Manager have to qualify to lead large projects under the new IT project management policy? </vt:lpstr>
      <vt:lpstr>What is the tool similar to Dropbox that UC Berkeley has provided at no cost to all campus users?</vt:lpstr>
      <vt:lpstr>Can one extend a CalNet Guest after it expires? </vt:lpstr>
      <vt:lpstr>What subnet does Airbears2 use? </vt:lpstr>
      <vt:lpstr>What is the name of the tool provided by IST that automates notification of people or groups? </vt:lpstr>
      <vt:lpstr>What does C@B stand for? </vt:lpstr>
      <vt:lpstr>What is CalAnswers and what do you have to do to get access to it? </vt:lpstr>
      <vt:lpstr>Name the two technology-related services provided by the Disabled Students program. </vt:lpstr>
      <vt:lpstr>Name four requirements that are part of the MSSND </vt:lpstr>
      <vt:lpstr>What is the difference between Calgroups and Google Groups? </vt:lpstr>
      <vt:lpstr>Name at least one place you can go on campus for help with geographic (aka geospatial) data?</vt:lpstr>
      <vt:lpstr>What is the name of the remote support system provided by EEI in IST and used by CSS?</vt:lpstr>
      <vt:lpstr>What web site provides software downloads for faculty and staff to use on their home computers? </vt:lpstr>
      <vt:lpstr>What is the Web Registry? </vt:lpstr>
      <vt:lpstr>On what holiday day did Micronet hold its first meeting?</vt:lpstr>
      <vt:lpstr>What is the name of the standard for administrative computers? </vt:lpstr>
      <vt:lpstr>What service does printer.berkeley.edu provide? </vt:lpstr>
      <vt:lpstr>Which unit provides professional video production services to campus?</vt:lpstr>
      <vt:lpstr>How many IT policies are listed in the IT policy catalog?</vt:lpstr>
      <vt:lpstr>Where is the Student Computing Consulting desk located? </vt:lpstr>
      <vt:lpstr>What are the two main tools used by the Production Control Group? </vt:lpstr>
      <vt:lpstr>What PC desktop model is the current JACS standard? </vt:lpstr>
      <vt:lpstr>Name five applications that are available through Citrix</vt:lpstr>
      <vt:lpstr>What is the address that one uses to connect to the campus network via VPN? </vt:lpstr>
      <vt:lpstr>Tier 1 apps have a guaranteed startup of what time frame? </vt:lpstr>
      <vt:lpstr>What is the standard way to get the complete Berkeley Desktop? </vt:lpstr>
      <vt:lpstr>What does UC Berkeley use Netreg for? </vt:lpstr>
      <vt:lpstr>What is the Berkeley Desktop? </vt:lpstr>
      <vt:lpstr>How often can one change their Calnet ID? </vt:lpstr>
      <vt:lpstr>What is the address that one uses to connect to the UCOP mainframe? </vt:lpstr>
      <vt:lpstr>What is the name of the Berkeley movement that attempts to increase collaboration and communication among IT units and personnel? </vt:lpstr>
      <vt:lpstr>What is a clicker system and what is the name of the one that ETS has integrated with bCourses?</vt:lpstr>
      <vt:lpstr>What is the tool sponsored by the office of the CIO for campus museums to manage their collections? </vt:lpstr>
      <vt:lpstr>When is the final go-live for the SIS project scheduled? </vt:lpstr>
      <vt:lpstr>Who provides the tool recommended to connect Macintosh to the UCOP mainframe? </vt:lpstr>
      <vt:lpstr>What is the tool used by the Berkeley Desktop for automating software installation and maintenance on PCs? </vt:lpstr>
      <vt:lpstr>What campus wireless (WiFi) service allows you to 'roam’ onto some other universities' wireless networks, as well?</vt:lpstr>
      <vt:lpstr>To set up a fixed DHCP address in Netreg, what two things must a unit have? </vt:lpstr>
      <vt:lpstr>Describe what accessibility policy requires of web sites at UC Berkeley. Give examples.</vt:lpstr>
      <vt:lpstr>Describe the Savio cluster and what unit provides it? </vt:lpstr>
      <vt:lpstr>At which library locations can a student borrow a laptop?</vt:lpstr>
      <vt:lpstr>The URL for the new-ish IST web site is:</vt:lpstr>
      <vt:lpstr>What services are considered to be Tier 0 services? </vt:lpstr>
      <vt:lpstr>What PC laptop models are  currently included in the JACS standard? </vt:lpstr>
      <vt:lpstr>Name three services provided by Berkeley Audio Visual</vt:lpstr>
      <vt:lpstr>Who is the Savio cluster named after? </vt:lpstr>
      <vt:lpstr>Name five things that are included in the CalCentral dashboard </vt:lpstr>
      <vt:lpstr>What are two new classes of dashboards provided by CalAnswers in 2015? </vt:lpstr>
      <vt:lpstr>What is the protection level for non-sensitive data? </vt:lpstr>
      <vt:lpstr>What Mac OS are currently compliant with campus security standards? </vt:lpstr>
      <vt:lpstr>Describe requirements for Calnet passphrases</vt:lpstr>
      <vt:lpstr>Name three of the governance committees in the IT governance structure. </vt:lpstr>
      <vt:lpstr>Why is the Micronet Coordinator like a Dean or President?</vt:lpstr>
      <vt:lpstr>What are the four types (brands, if you will) of databases that are standardly supported by the campus databases group?</vt:lpstr>
      <vt:lpstr>What is the Dash tool and what unit provides it? </vt:lpstr>
      <vt:lpstr>What is the minimum amount of RAM included in a standard Berkeley computer? </vt:lpstr>
      <vt:lpstr>Which IT units provide campus-wide IT services? </vt:lpstr>
      <vt:lpstr>What campus IT resource helps people get connected to the cloud? (E.g., offerings like Amazon Web Services)</vt:lpstr>
      <vt:lpstr>What protection level is associated with statutory notification? </vt:lpstr>
      <vt:lpstr>Which group do you contact to set up a mailing list? </vt:lpstr>
      <vt:lpstr>Describe the new IT Project Management policy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Frasier</dc:creator>
  <cp:lastModifiedBy>Vivian Sophia</cp:lastModifiedBy>
  <cp:revision>60</cp:revision>
  <dcterms:created xsi:type="dcterms:W3CDTF">2013-01-15T19:08:57Z</dcterms:created>
  <dcterms:modified xsi:type="dcterms:W3CDTF">2016-07-04T23:42:26Z</dcterms:modified>
</cp:coreProperties>
</file>