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77" r:id="rId5"/>
    <p:sldId id="267" r:id="rId6"/>
    <p:sldId id="292" r:id="rId7"/>
    <p:sldId id="264" r:id="rId8"/>
    <p:sldId id="297" r:id="rId9"/>
    <p:sldId id="291" r:id="rId10"/>
    <p:sldId id="294" r:id="rId11"/>
    <p:sldId id="295" r:id="rId12"/>
    <p:sldId id="293" r:id="rId13"/>
    <p:sldId id="289" r:id="rId14"/>
    <p:sldId id="296" r:id="rId15"/>
    <p:sldId id="298" r:id="rId16"/>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6699FF"/>
    <a:srgbClr val="00FFFF"/>
    <a:srgbClr val="00FF00"/>
    <a:srgbClr val="FFFF00"/>
    <a:srgbClr val="EA4604"/>
    <a:srgbClr val="19FF81"/>
    <a:srgbClr val="4F81BD"/>
    <a:srgbClr val="FB4E09"/>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19" autoAdjust="0"/>
    <p:restoredTop sz="95814" autoAdjust="0"/>
  </p:normalViewPr>
  <p:slideViewPr>
    <p:cSldViewPr>
      <p:cViewPr varScale="1">
        <p:scale>
          <a:sx n="108" d="100"/>
          <a:sy n="108" d="100"/>
        </p:scale>
        <p:origin x="-102" y="-1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jshnell\My%20Documents\SBG%20Storage%20Allocations%20v6%20201109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jshnell\My%20Documents\SBG%20Storage%20Allocations%20v6%20201109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6.6950473582106582E-2"/>
          <c:y val="0.14213123359580082"/>
          <c:w val="0.9162427250941455"/>
          <c:h val="0.75822853393325862"/>
        </c:manualLayout>
      </c:layout>
      <c:lineChart>
        <c:grouping val="stacked"/>
        <c:ser>
          <c:idx val="0"/>
          <c:order val="0"/>
          <c:tx>
            <c:v>High Tier</c:v>
          </c:tx>
          <c:spPr>
            <a:ln>
              <a:solidFill>
                <a:srgbClr val="FFFF00"/>
              </a:solidFill>
            </a:ln>
          </c:spPr>
          <c:marker>
            <c:symbol val="none"/>
          </c:marker>
          <c:cat>
            <c:numRef>
              <c:f>Sheet1!$K$2:$Z$2</c:f>
              <c:numCache>
                <c:formatCode>mmm\-yy</c:formatCode>
                <c:ptCount val="16"/>
                <c:pt idx="0">
                  <c:v>39387</c:v>
                </c:pt>
                <c:pt idx="1">
                  <c:v>39479</c:v>
                </c:pt>
                <c:pt idx="2">
                  <c:v>39569</c:v>
                </c:pt>
                <c:pt idx="3">
                  <c:v>39661</c:v>
                </c:pt>
                <c:pt idx="4">
                  <c:v>39753</c:v>
                </c:pt>
                <c:pt idx="5">
                  <c:v>39845</c:v>
                </c:pt>
                <c:pt idx="6">
                  <c:v>39934</c:v>
                </c:pt>
                <c:pt idx="7">
                  <c:v>40026</c:v>
                </c:pt>
                <c:pt idx="8">
                  <c:v>40118</c:v>
                </c:pt>
                <c:pt idx="9">
                  <c:v>40210</c:v>
                </c:pt>
                <c:pt idx="10">
                  <c:v>40299</c:v>
                </c:pt>
                <c:pt idx="11">
                  <c:v>40391</c:v>
                </c:pt>
                <c:pt idx="12">
                  <c:v>40483</c:v>
                </c:pt>
                <c:pt idx="13">
                  <c:v>40575</c:v>
                </c:pt>
                <c:pt idx="14">
                  <c:v>40664</c:v>
                </c:pt>
                <c:pt idx="15">
                  <c:v>40756</c:v>
                </c:pt>
              </c:numCache>
            </c:numRef>
          </c:cat>
          <c:val>
            <c:numRef>
              <c:f>Sheet1!$K$3:$Z$3</c:f>
              <c:numCache>
                <c:formatCode>General</c:formatCode>
                <c:ptCount val="16"/>
                <c:pt idx="0">
                  <c:v>17084</c:v>
                </c:pt>
                <c:pt idx="1">
                  <c:v>16915</c:v>
                </c:pt>
                <c:pt idx="2">
                  <c:v>17510</c:v>
                </c:pt>
                <c:pt idx="3">
                  <c:v>17010</c:v>
                </c:pt>
                <c:pt idx="4">
                  <c:v>17115</c:v>
                </c:pt>
                <c:pt idx="5">
                  <c:v>17920</c:v>
                </c:pt>
                <c:pt idx="6">
                  <c:v>18795</c:v>
                </c:pt>
                <c:pt idx="7">
                  <c:v>23548</c:v>
                </c:pt>
                <c:pt idx="8">
                  <c:v>20860</c:v>
                </c:pt>
                <c:pt idx="9">
                  <c:v>26705</c:v>
                </c:pt>
                <c:pt idx="10">
                  <c:v>28760</c:v>
                </c:pt>
                <c:pt idx="11">
                  <c:v>27955</c:v>
                </c:pt>
                <c:pt idx="12">
                  <c:v>59675</c:v>
                </c:pt>
                <c:pt idx="13">
                  <c:v>59815</c:v>
                </c:pt>
                <c:pt idx="14">
                  <c:v>59175</c:v>
                </c:pt>
                <c:pt idx="15">
                  <c:v>67011</c:v>
                </c:pt>
              </c:numCache>
            </c:numRef>
          </c:val>
        </c:ser>
        <c:ser>
          <c:idx val="1"/>
          <c:order val="1"/>
          <c:tx>
            <c:v>Mid Tier (Discontinued)</c:v>
          </c:tx>
          <c:marker>
            <c:symbol val="none"/>
          </c:marker>
          <c:cat>
            <c:numRef>
              <c:f>Sheet1!$K$2:$Z$2</c:f>
              <c:numCache>
                <c:formatCode>mmm\-yy</c:formatCode>
                <c:ptCount val="16"/>
                <c:pt idx="0">
                  <c:v>39387</c:v>
                </c:pt>
                <c:pt idx="1">
                  <c:v>39479</c:v>
                </c:pt>
                <c:pt idx="2">
                  <c:v>39569</c:v>
                </c:pt>
                <c:pt idx="3">
                  <c:v>39661</c:v>
                </c:pt>
                <c:pt idx="4">
                  <c:v>39753</c:v>
                </c:pt>
                <c:pt idx="5">
                  <c:v>39845</c:v>
                </c:pt>
                <c:pt idx="6">
                  <c:v>39934</c:v>
                </c:pt>
                <c:pt idx="7">
                  <c:v>40026</c:v>
                </c:pt>
                <c:pt idx="8">
                  <c:v>40118</c:v>
                </c:pt>
                <c:pt idx="9">
                  <c:v>40210</c:v>
                </c:pt>
                <c:pt idx="10">
                  <c:v>40299</c:v>
                </c:pt>
                <c:pt idx="11">
                  <c:v>40391</c:v>
                </c:pt>
                <c:pt idx="12">
                  <c:v>40483</c:v>
                </c:pt>
                <c:pt idx="13">
                  <c:v>40575</c:v>
                </c:pt>
                <c:pt idx="14">
                  <c:v>40664</c:v>
                </c:pt>
                <c:pt idx="15">
                  <c:v>40756</c:v>
                </c:pt>
              </c:numCache>
            </c:numRef>
          </c:cat>
          <c:val>
            <c:numRef>
              <c:f>Sheet1!$K$4:$V$4</c:f>
              <c:numCache>
                <c:formatCode>General</c:formatCode>
                <c:ptCount val="12"/>
                <c:pt idx="0">
                  <c:v>13847</c:v>
                </c:pt>
                <c:pt idx="1">
                  <c:v>18393</c:v>
                </c:pt>
                <c:pt idx="2">
                  <c:v>16835</c:v>
                </c:pt>
                <c:pt idx="3">
                  <c:v>18713</c:v>
                </c:pt>
                <c:pt idx="4">
                  <c:v>17325</c:v>
                </c:pt>
                <c:pt idx="5">
                  <c:v>17920</c:v>
                </c:pt>
                <c:pt idx="6">
                  <c:v>19800</c:v>
                </c:pt>
                <c:pt idx="7">
                  <c:v>17770</c:v>
                </c:pt>
                <c:pt idx="8">
                  <c:v>18220</c:v>
                </c:pt>
                <c:pt idx="9">
                  <c:v>24544</c:v>
                </c:pt>
                <c:pt idx="10">
                  <c:v>27140</c:v>
                </c:pt>
                <c:pt idx="11">
                  <c:v>27110</c:v>
                </c:pt>
              </c:numCache>
            </c:numRef>
          </c:val>
        </c:ser>
        <c:ser>
          <c:idx val="2"/>
          <c:order val="2"/>
          <c:tx>
            <c:v>Standard Tier</c:v>
          </c:tx>
          <c:spPr>
            <a:ln>
              <a:solidFill>
                <a:srgbClr val="00FF00"/>
              </a:solidFill>
            </a:ln>
          </c:spPr>
          <c:marker>
            <c:symbol val="none"/>
          </c:marker>
          <c:cat>
            <c:numRef>
              <c:f>Sheet1!$K$2:$Z$2</c:f>
              <c:numCache>
                <c:formatCode>mmm\-yy</c:formatCode>
                <c:ptCount val="16"/>
                <c:pt idx="0">
                  <c:v>39387</c:v>
                </c:pt>
                <c:pt idx="1">
                  <c:v>39479</c:v>
                </c:pt>
                <c:pt idx="2">
                  <c:v>39569</c:v>
                </c:pt>
                <c:pt idx="3">
                  <c:v>39661</c:v>
                </c:pt>
                <c:pt idx="4">
                  <c:v>39753</c:v>
                </c:pt>
                <c:pt idx="5">
                  <c:v>39845</c:v>
                </c:pt>
                <c:pt idx="6">
                  <c:v>39934</c:v>
                </c:pt>
                <c:pt idx="7">
                  <c:v>40026</c:v>
                </c:pt>
                <c:pt idx="8">
                  <c:v>40118</c:v>
                </c:pt>
                <c:pt idx="9">
                  <c:v>40210</c:v>
                </c:pt>
                <c:pt idx="10">
                  <c:v>40299</c:v>
                </c:pt>
                <c:pt idx="11">
                  <c:v>40391</c:v>
                </c:pt>
                <c:pt idx="12">
                  <c:v>40483</c:v>
                </c:pt>
                <c:pt idx="13">
                  <c:v>40575</c:v>
                </c:pt>
                <c:pt idx="14">
                  <c:v>40664</c:v>
                </c:pt>
                <c:pt idx="15">
                  <c:v>40756</c:v>
                </c:pt>
              </c:numCache>
            </c:numRef>
          </c:cat>
          <c:val>
            <c:numRef>
              <c:f>Sheet1!$K$5:$Z$5</c:f>
              <c:numCache>
                <c:formatCode>General</c:formatCode>
                <c:ptCount val="16"/>
                <c:pt idx="0">
                  <c:v>35251</c:v>
                </c:pt>
                <c:pt idx="1">
                  <c:v>41647</c:v>
                </c:pt>
                <c:pt idx="2">
                  <c:v>33712</c:v>
                </c:pt>
                <c:pt idx="3">
                  <c:v>34902</c:v>
                </c:pt>
                <c:pt idx="4">
                  <c:v>35475</c:v>
                </c:pt>
                <c:pt idx="5">
                  <c:v>21009</c:v>
                </c:pt>
                <c:pt idx="6">
                  <c:v>24599</c:v>
                </c:pt>
                <c:pt idx="7">
                  <c:v>25269</c:v>
                </c:pt>
                <c:pt idx="8">
                  <c:v>29274</c:v>
                </c:pt>
                <c:pt idx="9">
                  <c:v>31065</c:v>
                </c:pt>
                <c:pt idx="10">
                  <c:v>35476</c:v>
                </c:pt>
                <c:pt idx="11">
                  <c:v>39736</c:v>
                </c:pt>
                <c:pt idx="12">
                  <c:v>63116</c:v>
                </c:pt>
                <c:pt idx="13">
                  <c:v>65000</c:v>
                </c:pt>
                <c:pt idx="14">
                  <c:v>75391</c:v>
                </c:pt>
                <c:pt idx="15">
                  <c:v>76003</c:v>
                </c:pt>
              </c:numCache>
            </c:numRef>
          </c:val>
        </c:ser>
        <c:ser>
          <c:idx val="3"/>
          <c:order val="3"/>
          <c:tx>
            <c:v>Economy Tier</c:v>
          </c:tx>
          <c:spPr>
            <a:ln>
              <a:solidFill>
                <a:srgbClr val="FF00FF"/>
              </a:solidFill>
            </a:ln>
          </c:spPr>
          <c:marker>
            <c:symbol val="none"/>
          </c:marker>
          <c:cat>
            <c:numRef>
              <c:f>Sheet1!$K$2:$Z$2</c:f>
              <c:numCache>
                <c:formatCode>mmm\-yy</c:formatCode>
                <c:ptCount val="16"/>
                <c:pt idx="0">
                  <c:v>39387</c:v>
                </c:pt>
                <c:pt idx="1">
                  <c:v>39479</c:v>
                </c:pt>
                <c:pt idx="2">
                  <c:v>39569</c:v>
                </c:pt>
                <c:pt idx="3">
                  <c:v>39661</c:v>
                </c:pt>
                <c:pt idx="4">
                  <c:v>39753</c:v>
                </c:pt>
                <c:pt idx="5">
                  <c:v>39845</c:v>
                </c:pt>
                <c:pt idx="6">
                  <c:v>39934</c:v>
                </c:pt>
                <c:pt idx="7">
                  <c:v>40026</c:v>
                </c:pt>
                <c:pt idx="8">
                  <c:v>40118</c:v>
                </c:pt>
                <c:pt idx="9">
                  <c:v>40210</c:v>
                </c:pt>
                <c:pt idx="10">
                  <c:v>40299</c:v>
                </c:pt>
                <c:pt idx="11">
                  <c:v>40391</c:v>
                </c:pt>
                <c:pt idx="12">
                  <c:v>40483</c:v>
                </c:pt>
                <c:pt idx="13">
                  <c:v>40575</c:v>
                </c:pt>
                <c:pt idx="14">
                  <c:v>40664</c:v>
                </c:pt>
                <c:pt idx="15">
                  <c:v>40756</c:v>
                </c:pt>
              </c:numCache>
            </c:numRef>
          </c:cat>
          <c:val>
            <c:numRef>
              <c:f>Sheet1!$K$6:$Z$6</c:f>
              <c:numCache>
                <c:formatCode>General</c:formatCode>
                <c:ptCount val="16"/>
                <c:pt idx="0">
                  <c:v>21916</c:v>
                </c:pt>
                <c:pt idx="1">
                  <c:v>20966</c:v>
                </c:pt>
                <c:pt idx="2">
                  <c:v>74824</c:v>
                </c:pt>
                <c:pt idx="3">
                  <c:v>13716</c:v>
                </c:pt>
                <c:pt idx="4">
                  <c:v>14240</c:v>
                </c:pt>
                <c:pt idx="5">
                  <c:v>22375</c:v>
                </c:pt>
                <c:pt idx="6">
                  <c:v>18680</c:v>
                </c:pt>
                <c:pt idx="7">
                  <c:v>23548</c:v>
                </c:pt>
                <c:pt idx="8">
                  <c:v>22485</c:v>
                </c:pt>
                <c:pt idx="9">
                  <c:v>24138</c:v>
                </c:pt>
                <c:pt idx="10">
                  <c:v>26338</c:v>
                </c:pt>
                <c:pt idx="11">
                  <c:v>27738</c:v>
                </c:pt>
                <c:pt idx="12">
                  <c:v>146697</c:v>
                </c:pt>
                <c:pt idx="13">
                  <c:v>142117</c:v>
                </c:pt>
                <c:pt idx="14">
                  <c:v>147380</c:v>
                </c:pt>
                <c:pt idx="15">
                  <c:v>141698</c:v>
                </c:pt>
              </c:numCache>
            </c:numRef>
          </c:val>
        </c:ser>
        <c:ser>
          <c:idx val="4"/>
          <c:order val="4"/>
          <c:tx>
            <c:v>Mass Tier (Discontinued)</c:v>
          </c:tx>
          <c:marker>
            <c:symbol val="none"/>
          </c:marker>
          <c:dPt>
            <c:idx val="12"/>
            <c:spPr>
              <a:ln>
                <a:noFill/>
              </a:ln>
            </c:spPr>
          </c:dPt>
          <c:dPt>
            <c:idx val="13"/>
            <c:spPr>
              <a:ln>
                <a:solidFill>
                  <a:srgbClr val="FF00FF"/>
                </a:solidFill>
              </a:ln>
            </c:spPr>
          </c:dPt>
          <c:dPt>
            <c:idx val="14"/>
            <c:spPr>
              <a:ln>
                <a:solidFill>
                  <a:srgbClr val="FF00FF"/>
                </a:solidFill>
              </a:ln>
            </c:spPr>
          </c:dPt>
          <c:dPt>
            <c:idx val="15"/>
            <c:spPr>
              <a:ln>
                <a:solidFill>
                  <a:srgbClr val="FF00FF"/>
                </a:solidFill>
              </a:ln>
            </c:spPr>
          </c:dPt>
          <c:cat>
            <c:numRef>
              <c:f>Sheet1!$K$2:$Z$2</c:f>
              <c:numCache>
                <c:formatCode>mmm\-yy</c:formatCode>
                <c:ptCount val="16"/>
                <c:pt idx="0">
                  <c:v>39387</c:v>
                </c:pt>
                <c:pt idx="1">
                  <c:v>39479</c:v>
                </c:pt>
                <c:pt idx="2">
                  <c:v>39569</c:v>
                </c:pt>
                <c:pt idx="3">
                  <c:v>39661</c:v>
                </c:pt>
                <c:pt idx="4">
                  <c:v>39753</c:v>
                </c:pt>
                <c:pt idx="5">
                  <c:v>39845</c:v>
                </c:pt>
                <c:pt idx="6">
                  <c:v>39934</c:v>
                </c:pt>
                <c:pt idx="7">
                  <c:v>40026</c:v>
                </c:pt>
                <c:pt idx="8">
                  <c:v>40118</c:v>
                </c:pt>
                <c:pt idx="9">
                  <c:v>40210</c:v>
                </c:pt>
                <c:pt idx="10">
                  <c:v>40299</c:v>
                </c:pt>
                <c:pt idx="11">
                  <c:v>40391</c:v>
                </c:pt>
                <c:pt idx="12">
                  <c:v>40483</c:v>
                </c:pt>
                <c:pt idx="13">
                  <c:v>40575</c:v>
                </c:pt>
                <c:pt idx="14">
                  <c:v>40664</c:v>
                </c:pt>
                <c:pt idx="15">
                  <c:v>40756</c:v>
                </c:pt>
              </c:numCache>
            </c:numRef>
          </c:cat>
          <c:val>
            <c:numRef>
              <c:f>Sheet1!$K$7:$Z$7</c:f>
              <c:numCache>
                <c:formatCode>General</c:formatCode>
                <c:ptCount val="16"/>
                <c:pt idx="3">
                  <c:v>97150</c:v>
                </c:pt>
                <c:pt idx="4">
                  <c:v>119650</c:v>
                </c:pt>
                <c:pt idx="5">
                  <c:v>210970</c:v>
                </c:pt>
                <c:pt idx="6">
                  <c:v>251273</c:v>
                </c:pt>
                <c:pt idx="7">
                  <c:v>251273</c:v>
                </c:pt>
                <c:pt idx="8">
                  <c:v>251274</c:v>
                </c:pt>
                <c:pt idx="9">
                  <c:v>266274</c:v>
                </c:pt>
                <c:pt idx="10">
                  <c:v>315380</c:v>
                </c:pt>
                <c:pt idx="11">
                  <c:v>320380</c:v>
                </c:pt>
              </c:numCache>
            </c:numRef>
          </c:val>
        </c:ser>
        <c:ser>
          <c:idx val="5"/>
          <c:order val="5"/>
          <c:tx>
            <c:v>Low Tier</c:v>
          </c:tx>
          <c:spPr>
            <a:ln>
              <a:solidFill>
                <a:srgbClr val="00FFFF"/>
              </a:solidFill>
            </a:ln>
          </c:spPr>
          <c:marker>
            <c:symbol val="none"/>
          </c:marker>
          <c:dPt>
            <c:idx val="1"/>
            <c:spPr>
              <a:ln>
                <a:solidFill>
                  <a:srgbClr val="FF00FF"/>
                </a:solidFill>
              </a:ln>
            </c:spPr>
          </c:dPt>
          <c:dPt>
            <c:idx val="2"/>
            <c:spPr>
              <a:ln>
                <a:solidFill>
                  <a:srgbClr val="FF00FF"/>
                </a:solidFill>
              </a:ln>
            </c:spPr>
          </c:dPt>
          <c:dPt>
            <c:idx val="3"/>
            <c:spPr>
              <a:ln>
                <a:solidFill>
                  <a:srgbClr val="6699FF"/>
                </a:solidFill>
              </a:ln>
            </c:spPr>
          </c:dPt>
          <c:dPt>
            <c:idx val="4"/>
            <c:spPr>
              <a:ln>
                <a:solidFill>
                  <a:srgbClr val="6699FF"/>
                </a:solidFill>
              </a:ln>
            </c:spPr>
          </c:dPt>
          <c:dPt>
            <c:idx val="5"/>
            <c:spPr>
              <a:ln>
                <a:solidFill>
                  <a:srgbClr val="6699FF"/>
                </a:solidFill>
              </a:ln>
            </c:spPr>
          </c:dPt>
          <c:dPt>
            <c:idx val="6"/>
            <c:spPr>
              <a:ln>
                <a:solidFill>
                  <a:srgbClr val="6699FF"/>
                </a:solidFill>
              </a:ln>
            </c:spPr>
          </c:dPt>
          <c:dPt>
            <c:idx val="7"/>
            <c:spPr>
              <a:ln>
                <a:solidFill>
                  <a:srgbClr val="6699FF"/>
                </a:solidFill>
              </a:ln>
            </c:spPr>
          </c:dPt>
          <c:dPt>
            <c:idx val="8"/>
            <c:spPr>
              <a:ln>
                <a:solidFill>
                  <a:srgbClr val="6699FF"/>
                </a:solidFill>
              </a:ln>
            </c:spPr>
          </c:dPt>
          <c:dPt>
            <c:idx val="9"/>
            <c:spPr>
              <a:ln>
                <a:solidFill>
                  <a:srgbClr val="6699FF"/>
                </a:solidFill>
              </a:ln>
            </c:spPr>
          </c:dPt>
          <c:dPt>
            <c:idx val="10"/>
            <c:spPr>
              <a:ln>
                <a:solidFill>
                  <a:srgbClr val="6699FF"/>
                </a:solidFill>
              </a:ln>
            </c:spPr>
          </c:dPt>
          <c:dPt>
            <c:idx val="11"/>
            <c:spPr>
              <a:ln>
                <a:solidFill>
                  <a:srgbClr val="6699FF"/>
                </a:solidFill>
              </a:ln>
            </c:spPr>
          </c:dPt>
          <c:cat>
            <c:numRef>
              <c:f>Sheet1!$K$2:$Z$2</c:f>
              <c:numCache>
                <c:formatCode>mmm\-yy</c:formatCode>
                <c:ptCount val="16"/>
                <c:pt idx="0">
                  <c:v>39387</c:v>
                </c:pt>
                <c:pt idx="1">
                  <c:v>39479</c:v>
                </c:pt>
                <c:pt idx="2">
                  <c:v>39569</c:v>
                </c:pt>
                <c:pt idx="3">
                  <c:v>39661</c:v>
                </c:pt>
                <c:pt idx="4">
                  <c:v>39753</c:v>
                </c:pt>
                <c:pt idx="5">
                  <c:v>39845</c:v>
                </c:pt>
                <c:pt idx="6">
                  <c:v>39934</c:v>
                </c:pt>
                <c:pt idx="7">
                  <c:v>40026</c:v>
                </c:pt>
                <c:pt idx="8">
                  <c:v>40118</c:v>
                </c:pt>
                <c:pt idx="9">
                  <c:v>40210</c:v>
                </c:pt>
                <c:pt idx="10">
                  <c:v>40299</c:v>
                </c:pt>
                <c:pt idx="11">
                  <c:v>40391</c:v>
                </c:pt>
                <c:pt idx="12">
                  <c:v>40483</c:v>
                </c:pt>
                <c:pt idx="13">
                  <c:v>40575</c:v>
                </c:pt>
                <c:pt idx="14">
                  <c:v>40664</c:v>
                </c:pt>
                <c:pt idx="15">
                  <c:v>40756</c:v>
                </c:pt>
              </c:numCache>
            </c:numRef>
          </c:cat>
          <c:val>
            <c:numRef>
              <c:f>Sheet1!$K$8:$Z$8</c:f>
              <c:numCache>
                <c:formatCode>General</c:formatCode>
                <c:ptCount val="16"/>
                <c:pt idx="12">
                  <c:v>298460</c:v>
                </c:pt>
                <c:pt idx="13">
                  <c:v>299460</c:v>
                </c:pt>
                <c:pt idx="14">
                  <c:v>299460</c:v>
                </c:pt>
                <c:pt idx="15">
                  <c:v>563230</c:v>
                </c:pt>
              </c:numCache>
            </c:numRef>
          </c:val>
        </c:ser>
        <c:marker val="1"/>
        <c:axId val="35891456"/>
        <c:axId val="35893248"/>
      </c:lineChart>
      <c:dateAx>
        <c:axId val="35891456"/>
        <c:scaling>
          <c:orientation val="minMax"/>
        </c:scaling>
        <c:axPos val="b"/>
        <c:numFmt formatCode="mmm\-yy" sourceLinked="1"/>
        <c:tickLblPos val="nextTo"/>
        <c:spPr>
          <a:ln>
            <a:solidFill>
              <a:prstClr val="white"/>
            </a:solidFill>
          </a:ln>
        </c:spPr>
        <c:txPr>
          <a:bodyPr rot="-5400000" vert="horz"/>
          <a:lstStyle/>
          <a:p>
            <a:pPr>
              <a:defRPr/>
            </a:pPr>
            <a:endParaRPr lang="en-US"/>
          </a:p>
        </c:txPr>
        <c:crossAx val="35893248"/>
        <c:crosses val="autoZero"/>
        <c:auto val="1"/>
        <c:lblOffset val="100"/>
      </c:dateAx>
      <c:valAx>
        <c:axId val="35893248"/>
        <c:scaling>
          <c:orientation val="minMax"/>
        </c:scaling>
        <c:axPos val="l"/>
        <c:majorGridlines>
          <c:spPr>
            <a:ln>
              <a:solidFill>
                <a:schemeClr val="bg1"/>
              </a:solidFill>
            </a:ln>
          </c:spPr>
        </c:majorGridlines>
        <c:numFmt formatCode="General" sourceLinked="1"/>
        <c:tickLblPos val="nextTo"/>
        <c:spPr>
          <a:ln>
            <a:solidFill>
              <a:schemeClr val="bg1"/>
            </a:solidFill>
          </a:ln>
        </c:spPr>
        <c:crossAx val="35891456"/>
        <c:crosses val="autoZero"/>
        <c:crossBetween val="between"/>
      </c:valAx>
    </c:plotArea>
    <c:legend>
      <c:legendPos val="r"/>
      <c:layout>
        <c:manualLayout>
          <c:xMode val="edge"/>
          <c:yMode val="edge"/>
          <c:x val="0.4697536231884058"/>
          <c:y val="0.166582756700867"/>
          <c:w val="0.18966666666666671"/>
          <c:h val="0.46956374771335402"/>
        </c:manualLayout>
      </c:layout>
    </c:legend>
    <c:plotVisOnly val="1"/>
  </c:chart>
  <c:txPr>
    <a:bodyPr/>
    <a:lstStyle/>
    <a:p>
      <a:pPr>
        <a:defRPr sz="1200">
          <a:solidFill>
            <a:schemeClr val="bg1"/>
          </a:solidFil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4000" b="0">
                <a:solidFill>
                  <a:schemeClr val="bg1"/>
                </a:solidFill>
                <a:latin typeface="Book Antiqua" pitchFamily="18" charset="0"/>
              </a:defRPr>
            </a:pPr>
            <a:r>
              <a:rPr lang="en-US" sz="3200" b="0" dirty="0">
                <a:solidFill>
                  <a:schemeClr val="bg1"/>
                </a:solidFill>
                <a:latin typeface="Book Antiqua" pitchFamily="18" charset="0"/>
              </a:rPr>
              <a:t>Rates by Tier, $/GB/Month</a:t>
            </a:r>
          </a:p>
        </c:rich>
      </c:tx>
      <c:layout>
        <c:manualLayout>
          <c:xMode val="edge"/>
          <c:yMode val="edge"/>
          <c:x val="0.16660882667444338"/>
          <c:y val="2.5462962962962982E-2"/>
        </c:manualLayout>
      </c:layout>
      <c:spPr>
        <a:noFill/>
        <a:ln w="25400">
          <a:noFill/>
        </a:ln>
      </c:spPr>
    </c:title>
    <c:plotArea>
      <c:layout>
        <c:manualLayout>
          <c:layoutTarget val="inner"/>
          <c:xMode val="edge"/>
          <c:yMode val="edge"/>
          <c:x val="5.9538252162924077E-2"/>
          <c:y val="0.17221711478220941"/>
          <c:w val="0.90362532808398965"/>
          <c:h val="0.71945955363974301"/>
        </c:manualLayout>
      </c:layout>
      <c:lineChart>
        <c:grouping val="standard"/>
        <c:ser>
          <c:idx val="0"/>
          <c:order val="0"/>
          <c:tx>
            <c:v>High Tier</c:v>
          </c:tx>
          <c:spPr>
            <a:ln>
              <a:solidFill>
                <a:srgbClr val="FFFF00"/>
              </a:solidFill>
            </a:ln>
          </c:spPr>
          <c:marker>
            <c:symbol val="none"/>
          </c:marker>
          <c:cat>
            <c:numRef>
              <c:f>Sheet1!$K$2:$AB$2</c:f>
              <c:numCache>
                <c:formatCode>mmm\-yy</c:formatCode>
                <c:ptCount val="18"/>
                <c:pt idx="0">
                  <c:v>39387</c:v>
                </c:pt>
                <c:pt idx="1">
                  <c:v>39479</c:v>
                </c:pt>
                <c:pt idx="2">
                  <c:v>39569</c:v>
                </c:pt>
                <c:pt idx="3">
                  <c:v>39661</c:v>
                </c:pt>
                <c:pt idx="4">
                  <c:v>39753</c:v>
                </c:pt>
                <c:pt idx="5">
                  <c:v>39845</c:v>
                </c:pt>
                <c:pt idx="6">
                  <c:v>39934</c:v>
                </c:pt>
                <c:pt idx="7">
                  <c:v>40026</c:v>
                </c:pt>
                <c:pt idx="8">
                  <c:v>40118</c:v>
                </c:pt>
                <c:pt idx="9">
                  <c:v>40210</c:v>
                </c:pt>
                <c:pt idx="10">
                  <c:v>40299</c:v>
                </c:pt>
                <c:pt idx="11">
                  <c:v>40391</c:v>
                </c:pt>
                <c:pt idx="12">
                  <c:v>40483</c:v>
                </c:pt>
                <c:pt idx="13">
                  <c:v>40575</c:v>
                </c:pt>
                <c:pt idx="14">
                  <c:v>40664</c:v>
                </c:pt>
                <c:pt idx="15">
                  <c:v>40756</c:v>
                </c:pt>
                <c:pt idx="16">
                  <c:v>40848</c:v>
                </c:pt>
                <c:pt idx="17">
                  <c:v>40940</c:v>
                </c:pt>
              </c:numCache>
            </c:numRef>
          </c:cat>
          <c:val>
            <c:numRef>
              <c:f>Sheet1!$K$17:$AB$17</c:f>
              <c:numCache>
                <c:formatCode>"$"#,##0.00</c:formatCode>
                <c:ptCount val="18"/>
                <c:pt idx="0">
                  <c:v>4</c:v>
                </c:pt>
                <c:pt idx="1">
                  <c:v>4</c:v>
                </c:pt>
                <c:pt idx="2">
                  <c:v>4</c:v>
                </c:pt>
                <c:pt idx="3">
                  <c:v>3</c:v>
                </c:pt>
                <c:pt idx="4">
                  <c:v>3</c:v>
                </c:pt>
                <c:pt idx="5">
                  <c:v>3</c:v>
                </c:pt>
                <c:pt idx="6">
                  <c:v>3</c:v>
                </c:pt>
                <c:pt idx="7">
                  <c:v>3</c:v>
                </c:pt>
                <c:pt idx="8">
                  <c:v>3</c:v>
                </c:pt>
                <c:pt idx="9">
                  <c:v>1.5</c:v>
                </c:pt>
                <c:pt idx="10">
                  <c:v>1.5</c:v>
                </c:pt>
                <c:pt idx="11">
                  <c:v>1.5</c:v>
                </c:pt>
                <c:pt idx="12">
                  <c:v>0.8</c:v>
                </c:pt>
                <c:pt idx="13">
                  <c:v>0.8</c:v>
                </c:pt>
                <c:pt idx="14">
                  <c:v>0.8</c:v>
                </c:pt>
                <c:pt idx="15">
                  <c:v>0.8</c:v>
                </c:pt>
                <c:pt idx="16">
                  <c:v>0.60000000000000064</c:v>
                </c:pt>
                <c:pt idx="17">
                  <c:v>0.60000000000000064</c:v>
                </c:pt>
              </c:numCache>
            </c:numRef>
          </c:val>
        </c:ser>
        <c:ser>
          <c:idx val="1"/>
          <c:order val="1"/>
          <c:tx>
            <c:v>Mid Tier (Discontinued)</c:v>
          </c:tx>
          <c:marker>
            <c:symbol val="none"/>
          </c:marker>
          <c:cat>
            <c:numRef>
              <c:f>Sheet1!$K$2:$AB$2</c:f>
              <c:numCache>
                <c:formatCode>mmm\-yy</c:formatCode>
                <c:ptCount val="18"/>
                <c:pt idx="0">
                  <c:v>39387</c:v>
                </c:pt>
                <c:pt idx="1">
                  <c:v>39479</c:v>
                </c:pt>
                <c:pt idx="2">
                  <c:v>39569</c:v>
                </c:pt>
                <c:pt idx="3">
                  <c:v>39661</c:v>
                </c:pt>
                <c:pt idx="4">
                  <c:v>39753</c:v>
                </c:pt>
                <c:pt idx="5">
                  <c:v>39845</c:v>
                </c:pt>
                <c:pt idx="6">
                  <c:v>39934</c:v>
                </c:pt>
                <c:pt idx="7">
                  <c:v>40026</c:v>
                </c:pt>
                <c:pt idx="8">
                  <c:v>40118</c:v>
                </c:pt>
                <c:pt idx="9">
                  <c:v>40210</c:v>
                </c:pt>
                <c:pt idx="10">
                  <c:v>40299</c:v>
                </c:pt>
                <c:pt idx="11">
                  <c:v>40391</c:v>
                </c:pt>
                <c:pt idx="12">
                  <c:v>40483</c:v>
                </c:pt>
                <c:pt idx="13">
                  <c:v>40575</c:v>
                </c:pt>
                <c:pt idx="14">
                  <c:v>40664</c:v>
                </c:pt>
                <c:pt idx="15">
                  <c:v>40756</c:v>
                </c:pt>
                <c:pt idx="16">
                  <c:v>40848</c:v>
                </c:pt>
                <c:pt idx="17">
                  <c:v>40940</c:v>
                </c:pt>
              </c:numCache>
            </c:numRef>
          </c:cat>
          <c:val>
            <c:numRef>
              <c:f>Sheet1!$K$18:$AB$18</c:f>
              <c:numCache>
                <c:formatCode>"$"#,##0.00</c:formatCode>
                <c:ptCount val="18"/>
                <c:pt idx="0">
                  <c:v>2</c:v>
                </c:pt>
                <c:pt idx="1">
                  <c:v>2</c:v>
                </c:pt>
                <c:pt idx="2">
                  <c:v>2</c:v>
                </c:pt>
                <c:pt idx="3">
                  <c:v>1.5</c:v>
                </c:pt>
                <c:pt idx="4">
                  <c:v>1.5</c:v>
                </c:pt>
                <c:pt idx="5">
                  <c:v>1.5</c:v>
                </c:pt>
                <c:pt idx="6">
                  <c:v>1.5</c:v>
                </c:pt>
                <c:pt idx="7">
                  <c:v>1.5</c:v>
                </c:pt>
                <c:pt idx="8">
                  <c:v>1.5</c:v>
                </c:pt>
                <c:pt idx="9">
                  <c:v>1</c:v>
                </c:pt>
                <c:pt idx="10">
                  <c:v>1</c:v>
                </c:pt>
                <c:pt idx="11">
                  <c:v>1</c:v>
                </c:pt>
              </c:numCache>
            </c:numRef>
          </c:val>
        </c:ser>
        <c:ser>
          <c:idx val="2"/>
          <c:order val="2"/>
          <c:tx>
            <c:v>Standard Tier</c:v>
          </c:tx>
          <c:spPr>
            <a:ln>
              <a:solidFill>
                <a:srgbClr val="00FF00"/>
              </a:solidFill>
            </a:ln>
          </c:spPr>
          <c:marker>
            <c:symbol val="none"/>
          </c:marker>
          <c:cat>
            <c:numRef>
              <c:f>Sheet1!$K$2:$AB$2</c:f>
              <c:numCache>
                <c:formatCode>mmm\-yy</c:formatCode>
                <c:ptCount val="18"/>
                <c:pt idx="0">
                  <c:v>39387</c:v>
                </c:pt>
                <c:pt idx="1">
                  <c:v>39479</c:v>
                </c:pt>
                <c:pt idx="2">
                  <c:v>39569</c:v>
                </c:pt>
                <c:pt idx="3">
                  <c:v>39661</c:v>
                </c:pt>
                <c:pt idx="4">
                  <c:v>39753</c:v>
                </c:pt>
                <c:pt idx="5">
                  <c:v>39845</c:v>
                </c:pt>
                <c:pt idx="6">
                  <c:v>39934</c:v>
                </c:pt>
                <c:pt idx="7">
                  <c:v>40026</c:v>
                </c:pt>
                <c:pt idx="8">
                  <c:v>40118</c:v>
                </c:pt>
                <c:pt idx="9">
                  <c:v>40210</c:v>
                </c:pt>
                <c:pt idx="10">
                  <c:v>40299</c:v>
                </c:pt>
                <c:pt idx="11">
                  <c:v>40391</c:v>
                </c:pt>
                <c:pt idx="12">
                  <c:v>40483</c:v>
                </c:pt>
                <c:pt idx="13">
                  <c:v>40575</c:v>
                </c:pt>
                <c:pt idx="14">
                  <c:v>40664</c:v>
                </c:pt>
                <c:pt idx="15">
                  <c:v>40756</c:v>
                </c:pt>
                <c:pt idx="16">
                  <c:v>40848</c:v>
                </c:pt>
                <c:pt idx="17">
                  <c:v>40940</c:v>
                </c:pt>
              </c:numCache>
            </c:numRef>
          </c:cat>
          <c:val>
            <c:numRef>
              <c:f>Sheet1!$K$19:$AB$19</c:f>
              <c:numCache>
                <c:formatCode>"$"#,##0.00</c:formatCode>
                <c:ptCount val="18"/>
                <c:pt idx="0">
                  <c:v>0.5</c:v>
                </c:pt>
                <c:pt idx="1">
                  <c:v>0.5</c:v>
                </c:pt>
                <c:pt idx="2">
                  <c:v>0.5</c:v>
                </c:pt>
                <c:pt idx="3">
                  <c:v>0.5</c:v>
                </c:pt>
                <c:pt idx="4">
                  <c:v>0.5</c:v>
                </c:pt>
                <c:pt idx="5">
                  <c:v>0.5</c:v>
                </c:pt>
                <c:pt idx="6">
                  <c:v>0.5</c:v>
                </c:pt>
                <c:pt idx="7">
                  <c:v>0.5</c:v>
                </c:pt>
                <c:pt idx="8">
                  <c:v>0.5</c:v>
                </c:pt>
                <c:pt idx="9">
                  <c:v>0.42000000000000032</c:v>
                </c:pt>
                <c:pt idx="10">
                  <c:v>0.42000000000000032</c:v>
                </c:pt>
                <c:pt idx="11">
                  <c:v>0.42000000000000032</c:v>
                </c:pt>
                <c:pt idx="12">
                  <c:v>0.4</c:v>
                </c:pt>
                <c:pt idx="13">
                  <c:v>0.4</c:v>
                </c:pt>
                <c:pt idx="14">
                  <c:v>0.4</c:v>
                </c:pt>
                <c:pt idx="15">
                  <c:v>0.4</c:v>
                </c:pt>
                <c:pt idx="16">
                  <c:v>0.30000000000000032</c:v>
                </c:pt>
                <c:pt idx="17">
                  <c:v>0.30000000000000032</c:v>
                </c:pt>
              </c:numCache>
            </c:numRef>
          </c:val>
        </c:ser>
        <c:ser>
          <c:idx val="3"/>
          <c:order val="3"/>
          <c:tx>
            <c:v>Economy Tier</c:v>
          </c:tx>
          <c:spPr>
            <a:ln>
              <a:solidFill>
                <a:srgbClr val="FF00FF"/>
              </a:solidFill>
            </a:ln>
          </c:spPr>
          <c:marker>
            <c:symbol val="none"/>
          </c:marker>
          <c:cat>
            <c:numRef>
              <c:f>Sheet1!$K$2:$AB$2</c:f>
              <c:numCache>
                <c:formatCode>mmm\-yy</c:formatCode>
                <c:ptCount val="18"/>
                <c:pt idx="0">
                  <c:v>39387</c:v>
                </c:pt>
                <c:pt idx="1">
                  <c:v>39479</c:v>
                </c:pt>
                <c:pt idx="2">
                  <c:v>39569</c:v>
                </c:pt>
                <c:pt idx="3">
                  <c:v>39661</c:v>
                </c:pt>
                <c:pt idx="4">
                  <c:v>39753</c:v>
                </c:pt>
                <c:pt idx="5">
                  <c:v>39845</c:v>
                </c:pt>
                <c:pt idx="6">
                  <c:v>39934</c:v>
                </c:pt>
                <c:pt idx="7">
                  <c:v>40026</c:v>
                </c:pt>
                <c:pt idx="8">
                  <c:v>40118</c:v>
                </c:pt>
                <c:pt idx="9">
                  <c:v>40210</c:v>
                </c:pt>
                <c:pt idx="10">
                  <c:v>40299</c:v>
                </c:pt>
                <c:pt idx="11">
                  <c:v>40391</c:v>
                </c:pt>
                <c:pt idx="12">
                  <c:v>40483</c:v>
                </c:pt>
                <c:pt idx="13">
                  <c:v>40575</c:v>
                </c:pt>
                <c:pt idx="14">
                  <c:v>40664</c:v>
                </c:pt>
                <c:pt idx="15">
                  <c:v>40756</c:v>
                </c:pt>
                <c:pt idx="16">
                  <c:v>40848</c:v>
                </c:pt>
                <c:pt idx="17">
                  <c:v>40940</c:v>
                </c:pt>
              </c:numCache>
            </c:numRef>
          </c:cat>
          <c:val>
            <c:numRef>
              <c:f>Sheet1!$K$20:$AB$20</c:f>
              <c:numCache>
                <c:formatCode>"$"#,##0.00</c:formatCode>
                <c:ptCount val="18"/>
                <c:pt idx="0">
                  <c:v>0.25</c:v>
                </c:pt>
                <c:pt idx="1">
                  <c:v>0.25</c:v>
                </c:pt>
                <c:pt idx="2">
                  <c:v>0.25</c:v>
                </c:pt>
                <c:pt idx="3">
                  <c:v>0.25</c:v>
                </c:pt>
                <c:pt idx="4">
                  <c:v>0.25</c:v>
                </c:pt>
                <c:pt idx="5">
                  <c:v>0.25</c:v>
                </c:pt>
                <c:pt idx="6">
                  <c:v>0.25</c:v>
                </c:pt>
                <c:pt idx="7">
                  <c:v>0.25</c:v>
                </c:pt>
                <c:pt idx="8">
                  <c:v>0.25</c:v>
                </c:pt>
                <c:pt idx="9">
                  <c:v>0.25</c:v>
                </c:pt>
                <c:pt idx="10">
                  <c:v>0.25</c:v>
                </c:pt>
                <c:pt idx="11">
                  <c:v>0.25</c:v>
                </c:pt>
                <c:pt idx="12">
                  <c:v>0.15000000000000016</c:v>
                </c:pt>
                <c:pt idx="13">
                  <c:v>0.15000000000000016</c:v>
                </c:pt>
                <c:pt idx="14">
                  <c:v>0.15000000000000016</c:v>
                </c:pt>
                <c:pt idx="15">
                  <c:v>0.15000000000000016</c:v>
                </c:pt>
                <c:pt idx="16">
                  <c:v>0.1</c:v>
                </c:pt>
                <c:pt idx="17">
                  <c:v>0.1</c:v>
                </c:pt>
              </c:numCache>
            </c:numRef>
          </c:val>
        </c:ser>
        <c:ser>
          <c:idx val="4"/>
          <c:order val="4"/>
          <c:tx>
            <c:v>Mass Tier (Discontinued)</c:v>
          </c:tx>
          <c:marker>
            <c:symbol val="none"/>
          </c:marker>
          <c:cat>
            <c:numRef>
              <c:f>Sheet1!$K$2:$AB$2</c:f>
              <c:numCache>
                <c:formatCode>mmm\-yy</c:formatCode>
                <c:ptCount val="18"/>
                <c:pt idx="0">
                  <c:v>39387</c:v>
                </c:pt>
                <c:pt idx="1">
                  <c:v>39479</c:v>
                </c:pt>
                <c:pt idx="2">
                  <c:v>39569</c:v>
                </c:pt>
                <c:pt idx="3">
                  <c:v>39661</c:v>
                </c:pt>
                <c:pt idx="4">
                  <c:v>39753</c:v>
                </c:pt>
                <c:pt idx="5">
                  <c:v>39845</c:v>
                </c:pt>
                <c:pt idx="6">
                  <c:v>39934</c:v>
                </c:pt>
                <c:pt idx="7">
                  <c:v>40026</c:v>
                </c:pt>
                <c:pt idx="8">
                  <c:v>40118</c:v>
                </c:pt>
                <c:pt idx="9">
                  <c:v>40210</c:v>
                </c:pt>
                <c:pt idx="10">
                  <c:v>40299</c:v>
                </c:pt>
                <c:pt idx="11">
                  <c:v>40391</c:v>
                </c:pt>
                <c:pt idx="12">
                  <c:v>40483</c:v>
                </c:pt>
                <c:pt idx="13">
                  <c:v>40575</c:v>
                </c:pt>
                <c:pt idx="14">
                  <c:v>40664</c:v>
                </c:pt>
                <c:pt idx="15">
                  <c:v>40756</c:v>
                </c:pt>
                <c:pt idx="16">
                  <c:v>40848</c:v>
                </c:pt>
                <c:pt idx="17">
                  <c:v>40940</c:v>
                </c:pt>
              </c:numCache>
            </c:numRef>
          </c:cat>
          <c:val>
            <c:numRef>
              <c:f>Sheet1!$K$21:$AB$21</c:f>
              <c:numCache>
                <c:formatCode>General</c:formatCode>
                <c:ptCount val="18"/>
                <c:pt idx="3" formatCode="&quot;$&quot;#,##0.00">
                  <c:v>0.15000000000000016</c:v>
                </c:pt>
                <c:pt idx="4" formatCode="&quot;$&quot;#,##0.00">
                  <c:v>0.15000000000000016</c:v>
                </c:pt>
                <c:pt idx="5" formatCode="&quot;$&quot;#,##0.00">
                  <c:v>0.15000000000000016</c:v>
                </c:pt>
                <c:pt idx="6" formatCode="&quot;$&quot;#,##0.00">
                  <c:v>0.15000000000000016</c:v>
                </c:pt>
                <c:pt idx="7" formatCode="&quot;$&quot;#,##0.00">
                  <c:v>0.15000000000000016</c:v>
                </c:pt>
                <c:pt idx="8" formatCode="&quot;$&quot;#,##0.00">
                  <c:v>0.15000000000000016</c:v>
                </c:pt>
                <c:pt idx="9" formatCode="&quot;$&quot;#,##0.00">
                  <c:v>0.15000000000000016</c:v>
                </c:pt>
                <c:pt idx="10" formatCode="&quot;$&quot;#,##0.00">
                  <c:v>0.15000000000000016</c:v>
                </c:pt>
                <c:pt idx="11" formatCode="&quot;$&quot;#,##0.00">
                  <c:v>0.15000000000000016</c:v>
                </c:pt>
              </c:numCache>
            </c:numRef>
          </c:val>
        </c:ser>
        <c:ser>
          <c:idx val="5"/>
          <c:order val="5"/>
          <c:tx>
            <c:v>Low Tier</c:v>
          </c:tx>
          <c:spPr>
            <a:ln>
              <a:solidFill>
                <a:srgbClr val="00FFFF"/>
              </a:solidFill>
            </a:ln>
          </c:spPr>
          <c:marker>
            <c:symbol val="none"/>
          </c:marker>
          <c:cat>
            <c:numRef>
              <c:f>Sheet1!$K$2:$AB$2</c:f>
              <c:numCache>
                <c:formatCode>mmm\-yy</c:formatCode>
                <c:ptCount val="18"/>
                <c:pt idx="0">
                  <c:v>39387</c:v>
                </c:pt>
                <c:pt idx="1">
                  <c:v>39479</c:v>
                </c:pt>
                <c:pt idx="2">
                  <c:v>39569</c:v>
                </c:pt>
                <c:pt idx="3">
                  <c:v>39661</c:v>
                </c:pt>
                <c:pt idx="4">
                  <c:v>39753</c:v>
                </c:pt>
                <c:pt idx="5">
                  <c:v>39845</c:v>
                </c:pt>
                <c:pt idx="6">
                  <c:v>39934</c:v>
                </c:pt>
                <c:pt idx="7">
                  <c:v>40026</c:v>
                </c:pt>
                <c:pt idx="8">
                  <c:v>40118</c:v>
                </c:pt>
                <c:pt idx="9">
                  <c:v>40210</c:v>
                </c:pt>
                <c:pt idx="10">
                  <c:v>40299</c:v>
                </c:pt>
                <c:pt idx="11">
                  <c:v>40391</c:v>
                </c:pt>
                <c:pt idx="12">
                  <c:v>40483</c:v>
                </c:pt>
                <c:pt idx="13">
                  <c:v>40575</c:v>
                </c:pt>
                <c:pt idx="14">
                  <c:v>40664</c:v>
                </c:pt>
                <c:pt idx="15">
                  <c:v>40756</c:v>
                </c:pt>
                <c:pt idx="16">
                  <c:v>40848</c:v>
                </c:pt>
                <c:pt idx="17">
                  <c:v>40940</c:v>
                </c:pt>
              </c:numCache>
            </c:numRef>
          </c:cat>
          <c:val>
            <c:numRef>
              <c:f>Sheet1!$K$22:$AB$22</c:f>
              <c:numCache>
                <c:formatCode>General</c:formatCode>
                <c:ptCount val="18"/>
                <c:pt idx="12" formatCode="&quot;$&quot;#,##0.00">
                  <c:v>8.0000000000000043E-2</c:v>
                </c:pt>
                <c:pt idx="13" formatCode="&quot;$&quot;#,##0.00">
                  <c:v>8.0000000000000043E-2</c:v>
                </c:pt>
                <c:pt idx="14" formatCode="&quot;$&quot;#,##0.00">
                  <c:v>8.0000000000000043E-2</c:v>
                </c:pt>
                <c:pt idx="15" formatCode="&quot;$&quot;#,##0.00">
                  <c:v>8.0000000000000043E-2</c:v>
                </c:pt>
                <c:pt idx="16" formatCode="&quot;$&quot;#,##0.00">
                  <c:v>0.05</c:v>
                </c:pt>
                <c:pt idx="17" formatCode="&quot;$&quot;#,##0.00">
                  <c:v>0.05</c:v>
                </c:pt>
              </c:numCache>
            </c:numRef>
          </c:val>
        </c:ser>
        <c:marker val="1"/>
        <c:axId val="66633728"/>
        <c:axId val="66635264"/>
      </c:lineChart>
      <c:dateAx>
        <c:axId val="66633728"/>
        <c:scaling>
          <c:orientation val="minMax"/>
        </c:scaling>
        <c:axPos val="b"/>
        <c:numFmt formatCode="mmm\-yy" sourceLinked="0"/>
        <c:tickLblPos val="nextTo"/>
        <c:spPr>
          <a:ln>
            <a:solidFill>
              <a:prstClr val="white"/>
            </a:solidFill>
          </a:ln>
        </c:spPr>
        <c:txPr>
          <a:bodyPr rot="-5400000" vert="horz"/>
          <a:lstStyle/>
          <a:p>
            <a:pPr>
              <a:defRPr sz="1200" b="0" i="0" u="none" strike="noStrike" baseline="0">
                <a:solidFill>
                  <a:schemeClr val="bg1"/>
                </a:solidFill>
                <a:latin typeface="Calibri"/>
                <a:ea typeface="Calibri"/>
                <a:cs typeface="Calibri"/>
              </a:defRPr>
            </a:pPr>
            <a:endParaRPr lang="en-US"/>
          </a:p>
        </c:txPr>
        <c:crossAx val="66635264"/>
        <c:crosses val="autoZero"/>
        <c:auto val="1"/>
        <c:lblOffset val="100"/>
      </c:dateAx>
      <c:valAx>
        <c:axId val="66635264"/>
        <c:scaling>
          <c:orientation val="minMax"/>
        </c:scaling>
        <c:axPos val="l"/>
        <c:majorGridlines>
          <c:spPr>
            <a:ln>
              <a:solidFill>
                <a:schemeClr val="bg1"/>
              </a:solidFill>
            </a:ln>
          </c:spPr>
        </c:majorGridlines>
        <c:numFmt formatCode="&quot;$&quot;#,##0.00" sourceLinked="1"/>
        <c:tickLblPos val="nextTo"/>
        <c:spPr>
          <a:ln>
            <a:solidFill>
              <a:schemeClr val="bg1"/>
            </a:solidFill>
          </a:ln>
        </c:spPr>
        <c:txPr>
          <a:bodyPr/>
          <a:lstStyle/>
          <a:p>
            <a:pPr>
              <a:defRPr sz="1200">
                <a:solidFill>
                  <a:schemeClr val="bg1"/>
                </a:solidFill>
              </a:defRPr>
            </a:pPr>
            <a:endParaRPr lang="en-US"/>
          </a:p>
        </c:txPr>
        <c:crossAx val="66633728"/>
        <c:crosses val="autoZero"/>
        <c:crossBetween val="between"/>
      </c:valAx>
    </c:plotArea>
    <c:legend>
      <c:legendPos val="r"/>
      <c:layout>
        <c:manualLayout>
          <c:xMode val="edge"/>
          <c:yMode val="edge"/>
          <c:x val="0.7219511276368239"/>
          <c:y val="0.27736202245552627"/>
          <c:w val="0.24386111111111144"/>
          <c:h val="0.44471092155147285"/>
        </c:manualLayout>
      </c:layout>
      <c:txPr>
        <a:bodyPr/>
        <a:lstStyle/>
        <a:p>
          <a:pPr>
            <a:defRPr sz="1200">
              <a:solidFill>
                <a:schemeClr val="bg1"/>
              </a:solidFill>
            </a:defRPr>
          </a:pPr>
          <a:endParaRPr lang="en-US"/>
        </a:p>
      </c:txPr>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4DF767A0-DA7B-4023-86E2-D3D09177BCB9}" type="datetimeFigureOut">
              <a:rPr lang="en-US" smtClean="0"/>
              <a:pPr/>
              <a:t>9/28/2011</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FB9FCF5D-4497-4AAF-804A-71FF6E58EC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9FCF5D-4497-4AAF-804A-71FF6E58EC6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B0DB0-12F6-46EE-A4A8-F3C776F1D2E9}" type="slidenum">
              <a:rPr lang="en-US"/>
              <a:pPr/>
              <a:t>10</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dirty="0" smtClean="0"/>
              <a:t>Campus solutions can leverage IST storage and networks, thus are typically lower cost and much quicker than cloud</a:t>
            </a:r>
            <a:r>
              <a:rPr lang="en-US" baseline="0" dirty="0" smtClean="0"/>
              <a:t> solutions when recovering large data volumes.</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B0DB0-12F6-46EE-A4A8-F3C776F1D2E9}" type="slidenum">
              <a:rPr lang="en-US"/>
              <a:pPr/>
              <a:t>11</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B0DB0-12F6-46EE-A4A8-F3C776F1D2E9}" type="slidenum">
              <a:rPr lang="en-US"/>
              <a:pPr/>
              <a:t>12</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B0DB0-12F6-46EE-A4A8-F3C776F1D2E9}" type="slidenum">
              <a:rPr lang="en-US"/>
              <a:pPr/>
              <a:t>2</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FB9FCF5D-4497-4AAF-804A-71FF6E58EC6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B0DB0-12F6-46EE-A4A8-F3C776F1D2E9}" type="slidenum">
              <a:rPr lang="en-US"/>
              <a:pPr/>
              <a:t>4</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FB9FCF5D-4497-4AAF-804A-71FF6E58EC6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B0DB0-12F6-46EE-A4A8-F3C776F1D2E9}" type="slidenum">
              <a:rPr lang="en-US"/>
              <a:pPr/>
              <a:t>6</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B0DB0-12F6-46EE-A4A8-F3C776F1D2E9}" type="slidenum">
              <a:rPr lang="en-US"/>
              <a:pPr/>
              <a:t>7</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B0DB0-12F6-46EE-A4A8-F3C776F1D2E9}" type="slidenum">
              <a:rPr lang="en-US"/>
              <a:pPr/>
              <a:t>8</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B0DB0-12F6-46EE-A4A8-F3C776F1D2E9}" type="slidenum">
              <a:rPr lang="en-US"/>
              <a:pPr/>
              <a:t>9</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dirty="0" smtClean="0"/>
              <a:t>File sharing</a:t>
            </a:r>
            <a:r>
              <a:rPr lang="en-US" baseline="0" dirty="0" smtClean="0"/>
              <a:t> capabilities, such as provided by services like DropBox, extend the feature set normally associated with backup/recovery utilities.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C6F7E1-C625-4234-AADC-8C2E02E4A349}" type="datetimeFigureOut">
              <a:rPr lang="en-US" smtClean="0"/>
              <a:pPr/>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21497-18C1-4BD3-B14A-DEC1072BBF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6F7E1-C625-4234-AADC-8C2E02E4A349}" type="datetimeFigureOut">
              <a:rPr lang="en-US" smtClean="0"/>
              <a:pPr/>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21497-18C1-4BD3-B14A-DEC1072BBF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6F7E1-C625-4234-AADC-8C2E02E4A349}" type="datetimeFigureOut">
              <a:rPr lang="en-US" smtClean="0"/>
              <a:pPr/>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21497-18C1-4BD3-B14A-DEC1072BBF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6F7E1-C625-4234-AADC-8C2E02E4A349}" type="datetimeFigureOut">
              <a:rPr lang="en-US" smtClean="0"/>
              <a:pPr/>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21497-18C1-4BD3-B14A-DEC1072BBF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C6F7E1-C625-4234-AADC-8C2E02E4A349}" type="datetimeFigureOut">
              <a:rPr lang="en-US" smtClean="0"/>
              <a:pPr/>
              <a:t>9/28/2011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21497-18C1-4BD3-B14A-DEC1072BBF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C6F7E1-C625-4234-AADC-8C2E02E4A349}" type="datetimeFigureOut">
              <a:rPr lang="en-US" smtClean="0"/>
              <a:pPr/>
              <a:t>9/28/2011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21497-18C1-4BD3-B14A-DEC1072BBF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C6F7E1-C625-4234-AADC-8C2E02E4A349}" type="datetimeFigureOut">
              <a:rPr lang="en-US" smtClean="0"/>
              <a:pPr/>
              <a:t>9/28/2011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721497-18C1-4BD3-B14A-DEC1072BBF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C6F7E1-C625-4234-AADC-8C2E02E4A349}" type="datetimeFigureOut">
              <a:rPr lang="en-US" smtClean="0"/>
              <a:pPr/>
              <a:t>9/28/2011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721497-18C1-4BD3-B14A-DEC1072BBF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6F7E1-C625-4234-AADC-8C2E02E4A349}" type="datetimeFigureOut">
              <a:rPr lang="en-US" smtClean="0"/>
              <a:pPr/>
              <a:t>9/28/2011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721497-18C1-4BD3-B14A-DEC1072BBF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6F7E1-C625-4234-AADC-8C2E02E4A349}" type="datetimeFigureOut">
              <a:rPr lang="en-US" smtClean="0"/>
              <a:pPr/>
              <a:t>9/28/2011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21497-18C1-4BD3-B14A-DEC1072BBF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6F7E1-C625-4234-AADC-8C2E02E4A349}" type="datetimeFigureOut">
              <a:rPr lang="en-US" smtClean="0"/>
              <a:pPr/>
              <a:t>9/28/2011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21497-18C1-4BD3-B14A-DEC1072BBF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6F7E1-C625-4234-AADC-8C2E02E4A349}" type="datetimeFigureOut">
              <a:rPr lang="en-US" smtClean="0"/>
              <a:pPr/>
              <a:t>9/28/2011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21497-18C1-4BD3-B14A-DEC1072BBF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ST-Header_A0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 name="Title 9"/>
          <p:cNvSpPr>
            <a:spLocks noGrp="1"/>
          </p:cNvSpPr>
          <p:nvPr>
            <p:ph type="title"/>
          </p:nvPr>
        </p:nvSpPr>
        <p:spPr>
          <a:xfrm>
            <a:off x="457200" y="1371600"/>
            <a:ext cx="8229600" cy="990600"/>
          </a:xfrm>
        </p:spPr>
        <p:txBody>
          <a:bodyPr>
            <a:normAutofit/>
          </a:bodyPr>
          <a:lstStyle/>
          <a:p>
            <a:r>
              <a:rPr lang="en-US" sz="3200" dirty="0" smtClean="0">
                <a:solidFill>
                  <a:schemeClr val="bg1"/>
                </a:solidFill>
                <a:latin typeface="Book Antiqua" pitchFamily="18" charset="0"/>
              </a:rPr>
              <a:t>IST Storage &amp; Backup Group 2011</a:t>
            </a:r>
            <a:endParaRPr lang="en-US" sz="3200" dirty="0">
              <a:solidFill>
                <a:schemeClr val="bg1"/>
              </a:solidFill>
              <a:latin typeface="Book Antiqua" pitchFamily="18" charset="0"/>
            </a:endParaRPr>
          </a:p>
        </p:txBody>
      </p:sp>
      <p:sp>
        <p:nvSpPr>
          <p:cNvPr id="11" name="Content Placeholder 10"/>
          <p:cNvSpPr>
            <a:spLocks noGrp="1"/>
          </p:cNvSpPr>
          <p:nvPr>
            <p:ph idx="1"/>
          </p:nvPr>
        </p:nvSpPr>
        <p:spPr>
          <a:xfrm>
            <a:off x="228600" y="2057400"/>
            <a:ext cx="8915400" cy="4525963"/>
          </a:xfrm>
        </p:spPr>
        <p:txBody>
          <a:bodyPr>
            <a:normAutofit fontScale="92500" lnSpcReduction="20000"/>
          </a:bodyPr>
          <a:lstStyle/>
          <a:p>
            <a:pPr>
              <a:buNone/>
            </a:pPr>
            <a:endParaRPr lang="en-US" sz="2400" dirty="0" smtClean="0">
              <a:solidFill>
                <a:schemeClr val="bg1"/>
              </a:solidFill>
            </a:endParaRPr>
          </a:p>
          <a:p>
            <a:pPr>
              <a:buNone/>
            </a:pPr>
            <a:r>
              <a:rPr lang="en-US" sz="2400" dirty="0" smtClean="0">
                <a:solidFill>
                  <a:schemeClr val="bg1"/>
                </a:solidFill>
                <a:latin typeface="Book Antiqua" pitchFamily="18" charset="0"/>
              </a:rPr>
              <a:t>Jack Shnell (</a:t>
            </a:r>
            <a:r>
              <a:rPr lang="en-US" sz="2400" dirty="0" smtClean="0">
                <a:solidFill>
                  <a:schemeClr val="accent6">
                    <a:lumMod val="20000"/>
                    <a:lumOff val="80000"/>
                  </a:schemeClr>
                </a:solidFill>
                <a:latin typeface="Book Antiqua" pitchFamily="18" charset="0"/>
              </a:rPr>
              <a:t>jshnell@berkeley.edu</a:t>
            </a:r>
            <a:r>
              <a:rPr lang="en-US" sz="2400" dirty="0" smtClean="0">
                <a:solidFill>
                  <a:schemeClr val="bg1"/>
                </a:solidFill>
                <a:latin typeface="Book Antiqua" pitchFamily="18" charset="0"/>
              </a:rPr>
              <a:t>), Supervisor</a:t>
            </a:r>
          </a:p>
          <a:p>
            <a:pPr>
              <a:buNone/>
            </a:pPr>
            <a:r>
              <a:rPr lang="en-US" sz="2400" dirty="0" smtClean="0">
                <a:solidFill>
                  <a:schemeClr val="bg1"/>
                </a:solidFill>
                <a:latin typeface="Book Antiqua" pitchFamily="18" charset="0"/>
              </a:rPr>
              <a:t>Joe Silva (silvaj@berkeley.edu), Senior Storage Administrator</a:t>
            </a:r>
          </a:p>
          <a:p>
            <a:pPr>
              <a:buNone/>
            </a:pPr>
            <a:r>
              <a:rPr lang="en-US" sz="2400" dirty="0" smtClean="0">
                <a:solidFill>
                  <a:schemeClr val="bg1"/>
                </a:solidFill>
                <a:latin typeface="Book Antiqua" pitchFamily="18" charset="0"/>
              </a:rPr>
              <a:t>Dennis Leong (spgdxl@berkeley.edu), Storage Administrator</a:t>
            </a:r>
          </a:p>
          <a:p>
            <a:pPr>
              <a:buNone/>
            </a:pPr>
            <a:r>
              <a:rPr lang="en-US" sz="2400" dirty="0" smtClean="0">
                <a:solidFill>
                  <a:schemeClr val="bg1"/>
                </a:solidFill>
                <a:latin typeface="Book Antiqua" pitchFamily="18" charset="0"/>
              </a:rPr>
              <a:t>Jim Neal (jrneal@berkeley.edu), Senior Backup Administrator</a:t>
            </a:r>
          </a:p>
          <a:p>
            <a:pPr>
              <a:buNone/>
            </a:pPr>
            <a:r>
              <a:rPr lang="en-US" sz="2400" dirty="0" smtClean="0">
                <a:solidFill>
                  <a:schemeClr val="bg1"/>
                </a:solidFill>
                <a:latin typeface="Book Antiqua" pitchFamily="18" charset="0"/>
              </a:rPr>
              <a:t>Tatiana Moll (tmoll@berkeley.edu), Backup Administrator</a:t>
            </a:r>
          </a:p>
          <a:p>
            <a:pPr>
              <a:buNone/>
            </a:pPr>
            <a:r>
              <a:rPr lang="en-US" sz="2400" dirty="0" smtClean="0">
                <a:solidFill>
                  <a:schemeClr val="bg1"/>
                </a:solidFill>
                <a:latin typeface="Book Antiqua" pitchFamily="18" charset="0"/>
              </a:rPr>
              <a:t>John Torres-O’Callaghan (jocallaghan@berkeley.edu), Backup Administrator</a:t>
            </a:r>
          </a:p>
          <a:p>
            <a:pPr>
              <a:buNone/>
            </a:pPr>
            <a:endParaRPr lang="en-US" sz="2400" dirty="0" smtClean="0">
              <a:solidFill>
                <a:schemeClr val="bg1"/>
              </a:solidFill>
              <a:latin typeface="Book Antiqua" pitchFamily="18" charset="0"/>
            </a:endParaRPr>
          </a:p>
          <a:p>
            <a:pPr>
              <a:buNone/>
            </a:pPr>
            <a:r>
              <a:rPr lang="en-US" sz="2400" dirty="0" smtClean="0">
                <a:solidFill>
                  <a:schemeClr val="bg1"/>
                </a:solidFill>
                <a:latin typeface="Book Antiqua" pitchFamily="18" charset="0"/>
              </a:rPr>
              <a:t>storageteam@lists.berkeley.edu</a:t>
            </a:r>
          </a:p>
          <a:p>
            <a:pPr>
              <a:buNone/>
            </a:pPr>
            <a:r>
              <a:rPr lang="en-US" sz="2400" dirty="0" smtClean="0">
                <a:solidFill>
                  <a:schemeClr val="bg1"/>
                </a:solidFill>
                <a:latin typeface="Book Antiqua" pitchFamily="18" charset="0"/>
              </a:rPr>
              <a:t>storage-ticket@lists.berkeley.edu</a:t>
            </a:r>
          </a:p>
          <a:p>
            <a:pPr>
              <a:buNone/>
            </a:pPr>
            <a:r>
              <a:rPr lang="en-US" sz="2400" dirty="0" smtClean="0">
                <a:solidFill>
                  <a:schemeClr val="bg1"/>
                </a:solidFill>
                <a:latin typeface="Book Antiqua" pitchFamily="18" charset="0"/>
              </a:rPr>
              <a:t>ucbackup@berkeley.edu</a:t>
            </a:r>
          </a:p>
          <a:p>
            <a:pPr>
              <a:buNone/>
            </a:pPr>
            <a:r>
              <a:rPr lang="en-US" sz="2400" dirty="0" smtClean="0">
                <a:solidFill>
                  <a:schemeClr val="bg1"/>
                </a:solidFill>
                <a:latin typeface="Book Antiqua" pitchFamily="18" charset="0"/>
              </a:rPr>
              <a:t>ucbackup-ticket@berkeley.edu</a:t>
            </a:r>
          </a:p>
          <a:p>
            <a:pPr>
              <a:buNone/>
            </a:pPr>
            <a:endParaRPr lang="en-US" sz="2400" dirty="0" smtClean="0">
              <a:solidFill>
                <a:schemeClr val="bg1"/>
              </a:solidFill>
            </a:endParaRPr>
          </a:p>
          <a:p>
            <a:pPr>
              <a:buNone/>
            </a:pPr>
            <a:endParaRPr lang="en-US" sz="2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6" name="Picture 4" descr="IST-Header_A0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5474" name="Rectangle 2"/>
          <p:cNvSpPr>
            <a:spLocks noGrp="1" noChangeArrowheads="1"/>
          </p:cNvSpPr>
          <p:nvPr>
            <p:ph type="title"/>
          </p:nvPr>
        </p:nvSpPr>
        <p:spPr>
          <a:xfrm>
            <a:off x="457200" y="1219200"/>
            <a:ext cx="8229600" cy="1143000"/>
          </a:xfrm>
        </p:spPr>
        <p:txBody>
          <a:bodyPr>
            <a:normAutofit/>
          </a:bodyPr>
          <a:lstStyle/>
          <a:p>
            <a:r>
              <a:rPr lang="en-US" sz="3200" dirty="0" smtClean="0">
                <a:solidFill>
                  <a:schemeClr val="bg1"/>
                </a:solidFill>
                <a:latin typeface="Book Antiqua" pitchFamily="-96" charset="0"/>
              </a:rPr>
              <a:t>Desktop Backup Alternatives</a:t>
            </a:r>
            <a:endParaRPr lang="en-US" sz="3200" dirty="0">
              <a:solidFill>
                <a:schemeClr val="bg1"/>
              </a:solidFill>
              <a:latin typeface="Book Antiqua" pitchFamily="-96" charset="0"/>
            </a:endParaRPr>
          </a:p>
        </p:txBody>
      </p:sp>
      <p:sp>
        <p:nvSpPr>
          <p:cNvPr id="105475" name="Rectangle 3"/>
          <p:cNvSpPr>
            <a:spLocks noGrp="1" noChangeArrowheads="1"/>
          </p:cNvSpPr>
          <p:nvPr>
            <p:ph idx="1"/>
          </p:nvPr>
        </p:nvSpPr>
        <p:spPr>
          <a:xfrm>
            <a:off x="228600" y="2133600"/>
            <a:ext cx="8686800" cy="4724400"/>
          </a:xfrm>
        </p:spPr>
        <p:txBody>
          <a:bodyPr>
            <a:normAutofit fontScale="25000" lnSpcReduction="20000"/>
          </a:bodyPr>
          <a:lstStyle/>
          <a:p>
            <a:pPr marL="0" indent="-225425">
              <a:spcBef>
                <a:spcPts val="0"/>
              </a:spcBef>
              <a:buNone/>
            </a:pPr>
            <a:r>
              <a:rPr lang="en-US" sz="6400" dirty="0" smtClean="0">
                <a:solidFill>
                  <a:schemeClr val="bg1"/>
                </a:solidFill>
                <a:latin typeface="Book Antiqua" pitchFamily="18" charset="0"/>
              </a:rPr>
              <a:t>The survey distinguished between “campus” and “cloud” solutions, with several vendors providing both types. </a:t>
            </a:r>
          </a:p>
          <a:p>
            <a:pPr marL="0" indent="-225425">
              <a:spcBef>
                <a:spcPts val="0"/>
              </a:spcBef>
              <a:buNone/>
            </a:pPr>
            <a:r>
              <a:rPr lang="en-US" sz="6400" dirty="0" smtClean="0">
                <a:solidFill>
                  <a:schemeClr val="bg1"/>
                </a:solidFill>
                <a:latin typeface="Book Antiqua" pitchFamily="18" charset="0"/>
              </a:rPr>
              <a:t> </a:t>
            </a:r>
          </a:p>
          <a:p>
            <a:pPr marL="347472" indent="-347472">
              <a:spcBef>
                <a:spcPts val="576"/>
              </a:spcBef>
              <a:buNone/>
            </a:pPr>
            <a:r>
              <a:rPr lang="en-US" sz="6400" dirty="0" smtClean="0">
                <a:solidFill>
                  <a:schemeClr val="bg1"/>
                </a:solidFill>
                <a:latin typeface="Book Antiqua" pitchFamily="-96" charset="0"/>
              </a:rPr>
              <a:t>NAS – Campus solution, good throughput, lowest cost.  Simple, no client so no user installation or configuration needed.  Best file sharing environment.  Not the best support for remote backup/recovery.  No encryption or compression.</a:t>
            </a:r>
          </a:p>
          <a:p>
            <a:pPr marL="347472" indent="-347472">
              <a:spcBef>
                <a:spcPts val="576"/>
              </a:spcBef>
              <a:buNone/>
            </a:pPr>
            <a:r>
              <a:rPr lang="en-US" sz="6400" dirty="0" smtClean="0">
                <a:solidFill>
                  <a:schemeClr val="bg1"/>
                </a:solidFill>
                <a:latin typeface="Book Antiqua" pitchFamily="-96" charset="0"/>
              </a:rPr>
              <a:t> </a:t>
            </a:r>
          </a:p>
          <a:p>
            <a:pPr marL="347472" indent="-347472">
              <a:spcBef>
                <a:spcPts val="576"/>
              </a:spcBef>
              <a:buNone/>
            </a:pPr>
            <a:r>
              <a:rPr lang="en-US" sz="6400" dirty="0" smtClean="0">
                <a:solidFill>
                  <a:schemeClr val="bg1"/>
                </a:solidFill>
                <a:latin typeface="Book Antiqua" pitchFamily="-96" charset="0"/>
              </a:rPr>
              <a:t>CrashPlan Pro – Cloud service available, but campus solution preferred.  Comparatively low cost, full-featured.  Good support for remote access to campus deployment.</a:t>
            </a:r>
          </a:p>
          <a:p>
            <a:pPr marL="347472" indent="-347472">
              <a:spcBef>
                <a:spcPts val="576"/>
              </a:spcBef>
              <a:buNone/>
            </a:pPr>
            <a:endParaRPr lang="en-US" sz="6400" dirty="0" smtClean="0">
              <a:solidFill>
                <a:schemeClr val="bg1"/>
              </a:solidFill>
              <a:latin typeface="Book Antiqua" pitchFamily="-96" charset="0"/>
            </a:endParaRPr>
          </a:p>
          <a:p>
            <a:pPr marL="347472" indent="-347472">
              <a:spcBef>
                <a:spcPts val="576"/>
              </a:spcBef>
              <a:buNone/>
            </a:pPr>
            <a:r>
              <a:rPr lang="en-US" sz="6400" dirty="0" smtClean="0">
                <a:solidFill>
                  <a:schemeClr val="bg1"/>
                </a:solidFill>
                <a:latin typeface="Book Antiqua" pitchFamily="-96" charset="0"/>
              </a:rPr>
              <a:t>Carbonite – Lowest cost cloud (only) service.  No Linux or Solaris client.  No client-side data compression.</a:t>
            </a:r>
          </a:p>
          <a:p>
            <a:pPr marL="347472" indent="-347472">
              <a:spcBef>
                <a:spcPts val="576"/>
              </a:spcBef>
              <a:buNone/>
            </a:pPr>
            <a:endParaRPr lang="en-US" sz="6400" dirty="0" smtClean="0">
              <a:solidFill>
                <a:schemeClr val="bg1"/>
              </a:solidFill>
              <a:latin typeface="Book Antiqua" pitchFamily="-96" charset="0"/>
            </a:endParaRPr>
          </a:p>
          <a:p>
            <a:pPr marL="347472" indent="-347472">
              <a:spcBef>
                <a:spcPts val="576"/>
              </a:spcBef>
              <a:buNone/>
            </a:pPr>
            <a:r>
              <a:rPr lang="en-US" sz="6400" dirty="0" smtClean="0">
                <a:solidFill>
                  <a:schemeClr val="bg1"/>
                </a:solidFill>
                <a:latin typeface="Book Antiqua" pitchFamily="-96" charset="0"/>
              </a:rPr>
              <a:t>SDSC/Cloud -  SDSC is currently rolling out a “private cloud” storage solution for the UC system that might  be adapted to provide a service like DropBox or other commercial cloud file sharing solutions.</a:t>
            </a:r>
          </a:p>
          <a:p>
            <a:pPr marL="0" indent="-225425">
              <a:spcBef>
                <a:spcPts val="0"/>
              </a:spcBef>
              <a:buNone/>
            </a:pPr>
            <a:endParaRPr lang="en-US" sz="6400" dirty="0" smtClean="0">
              <a:solidFill>
                <a:schemeClr val="bg1"/>
              </a:solidFill>
              <a:latin typeface="Book Antiqua" pitchFamily="-96" charset="0"/>
            </a:endParaRPr>
          </a:p>
          <a:p>
            <a:pPr marL="0" indent="-225425">
              <a:spcBef>
                <a:spcPts val="0"/>
              </a:spcBef>
              <a:buNone/>
            </a:pPr>
            <a:endParaRPr lang="en-US" sz="6400" dirty="0" smtClean="0">
              <a:solidFill>
                <a:schemeClr val="bg1"/>
              </a:solidFill>
              <a:latin typeface="Book Antiqua" pitchFamily="-96" charset="0"/>
            </a:endParaRPr>
          </a:p>
          <a:p>
            <a:pPr marL="0" indent="-225425">
              <a:spcBef>
                <a:spcPts val="0"/>
              </a:spcBef>
              <a:buNone/>
            </a:pPr>
            <a:r>
              <a:rPr lang="en-US" sz="6400" dirty="0" smtClean="0">
                <a:solidFill>
                  <a:schemeClr val="bg1"/>
                </a:solidFill>
                <a:latin typeface="Book Antiqua" pitchFamily="-96" charset="0"/>
              </a:rPr>
              <a:t>There is a proposal to support backup/recovery services for campus as a “Common Good” expense.</a:t>
            </a:r>
          </a:p>
          <a:p>
            <a:pPr marL="0" indent="-225425">
              <a:spcBef>
                <a:spcPts val="0"/>
              </a:spcBef>
              <a:buNone/>
            </a:pPr>
            <a:endParaRPr lang="en-US" sz="6400" dirty="0" smtClean="0">
              <a:solidFill>
                <a:schemeClr val="bg1"/>
              </a:solidFill>
              <a:latin typeface="Book Antiqua" pitchFamily="-96" charset="0"/>
            </a:endParaRPr>
          </a:p>
          <a:p>
            <a:pPr marL="0" indent="-225425">
              <a:spcBef>
                <a:spcPts val="0"/>
              </a:spcBef>
              <a:buNone/>
            </a:pPr>
            <a:endParaRPr lang="en-US" sz="4500" dirty="0" smtClean="0">
              <a:solidFill>
                <a:schemeClr val="bg1"/>
              </a:solidFill>
              <a:latin typeface="Book Antiqua" pitchFamily="-96" charset="0"/>
            </a:endParaRPr>
          </a:p>
          <a:p>
            <a:pPr marL="0" indent="-225425">
              <a:spcBef>
                <a:spcPts val="0"/>
              </a:spcBef>
              <a:buNone/>
            </a:pPr>
            <a:endParaRPr lang="en-US" sz="2400" dirty="0" smtClean="0">
              <a:solidFill>
                <a:schemeClr val="bg1"/>
              </a:solidFill>
              <a:latin typeface="Book Antiqua" pitchFamily="-96" charset="0"/>
            </a:endParaRPr>
          </a:p>
          <a:p>
            <a:pPr marL="0" indent="-225425">
              <a:spcBef>
                <a:spcPts val="0"/>
              </a:spcBef>
              <a:buNone/>
            </a:pPr>
            <a:endParaRPr lang="en-US" sz="2400" dirty="0" smtClean="0">
              <a:solidFill>
                <a:schemeClr val="bg1"/>
              </a:solidFill>
              <a:latin typeface="Book Antiqua" pitchFamily="-96" charset="0"/>
            </a:endParaRPr>
          </a:p>
          <a:p>
            <a:pPr marL="0" indent="-225425">
              <a:spcBef>
                <a:spcPts val="0"/>
              </a:spcBef>
              <a:buNone/>
            </a:pPr>
            <a:endParaRPr lang="en-US" sz="2400" dirty="0" smtClean="0">
              <a:solidFill>
                <a:schemeClr val="bg1"/>
              </a:solidFill>
              <a:latin typeface="Book Antiqua" pitchFamily="-9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6" name="Picture 4" descr="IST-Header_A0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5474" name="Rectangle 2"/>
          <p:cNvSpPr>
            <a:spLocks noGrp="1" noChangeArrowheads="1"/>
          </p:cNvSpPr>
          <p:nvPr>
            <p:ph type="title"/>
          </p:nvPr>
        </p:nvSpPr>
        <p:spPr>
          <a:xfrm>
            <a:off x="304800" y="1219200"/>
            <a:ext cx="8229600" cy="1143000"/>
          </a:xfrm>
        </p:spPr>
        <p:txBody>
          <a:bodyPr>
            <a:normAutofit/>
          </a:bodyPr>
          <a:lstStyle/>
          <a:p>
            <a:r>
              <a:rPr lang="en-US" sz="3200" dirty="0" smtClean="0">
                <a:solidFill>
                  <a:schemeClr val="bg1"/>
                </a:solidFill>
                <a:latin typeface="Book Antiqua" pitchFamily="-96" charset="0"/>
              </a:rPr>
              <a:t>UCBackup Update</a:t>
            </a:r>
            <a:endParaRPr lang="en-US" sz="3200" dirty="0">
              <a:solidFill>
                <a:schemeClr val="bg1"/>
              </a:solidFill>
              <a:latin typeface="Book Antiqua" pitchFamily="-96" charset="0"/>
            </a:endParaRPr>
          </a:p>
        </p:txBody>
      </p:sp>
      <p:sp>
        <p:nvSpPr>
          <p:cNvPr id="105475" name="Rectangle 3"/>
          <p:cNvSpPr>
            <a:spLocks noGrp="1" noChangeArrowheads="1"/>
          </p:cNvSpPr>
          <p:nvPr>
            <p:ph idx="1"/>
          </p:nvPr>
        </p:nvSpPr>
        <p:spPr>
          <a:xfrm>
            <a:off x="457200" y="2209800"/>
            <a:ext cx="8229600" cy="4648200"/>
          </a:xfrm>
        </p:spPr>
        <p:txBody>
          <a:bodyPr>
            <a:normAutofit/>
          </a:bodyPr>
          <a:lstStyle/>
          <a:p>
            <a:pPr marL="0" indent="-225425">
              <a:spcBef>
                <a:spcPts val="0"/>
              </a:spcBef>
            </a:pPr>
            <a:r>
              <a:rPr lang="en-US" sz="2400" dirty="0" smtClean="0">
                <a:solidFill>
                  <a:schemeClr val="bg1"/>
                </a:solidFill>
                <a:latin typeface="Book Antiqua" pitchFamily="-96" charset="0"/>
              </a:rPr>
              <a:t>New UCBackup capacity rate $0.14/GB/month, effective October 1.  Account fee remains at $2.00/month</a:t>
            </a:r>
          </a:p>
          <a:p>
            <a:pPr marL="0" indent="-225425">
              <a:spcBef>
                <a:spcPts val="0"/>
              </a:spcBef>
            </a:pPr>
            <a:r>
              <a:rPr lang="en-US" sz="2400" dirty="0" smtClean="0">
                <a:solidFill>
                  <a:schemeClr val="bg1"/>
                </a:solidFill>
                <a:latin typeface="Book Antiqua" pitchFamily="-96" charset="0"/>
              </a:rPr>
              <a:t>Currently </a:t>
            </a:r>
            <a:r>
              <a:rPr lang="en-US" sz="2400" dirty="0" smtClean="0">
                <a:solidFill>
                  <a:schemeClr val="bg1"/>
                </a:solidFill>
                <a:latin typeface="Book Antiqua" pitchFamily="-96" charset="0"/>
              </a:rPr>
              <a:t>supporting 2,000 Clients, 700 TB data</a:t>
            </a:r>
          </a:p>
          <a:p>
            <a:pPr marL="0" indent="-225425">
              <a:spcBef>
                <a:spcPts val="0"/>
              </a:spcBef>
            </a:pPr>
            <a:r>
              <a:rPr lang="en-US" sz="2400" dirty="0" smtClean="0">
                <a:solidFill>
                  <a:schemeClr val="bg1"/>
                </a:solidFill>
                <a:latin typeface="Book Antiqua" pitchFamily="-96" charset="0"/>
              </a:rPr>
              <a:t>LBNL IT moving to UCBackup for their server systems</a:t>
            </a:r>
          </a:p>
          <a:p>
            <a:pPr marL="0" indent="-225425">
              <a:spcBef>
                <a:spcPts val="0"/>
              </a:spcBef>
            </a:pPr>
            <a:r>
              <a:rPr lang="en-US" sz="2400" dirty="0" smtClean="0">
                <a:solidFill>
                  <a:schemeClr val="bg1"/>
                </a:solidFill>
                <a:latin typeface="Book Antiqua" pitchFamily="-96" charset="0"/>
              </a:rPr>
              <a:t>TSM server replatform from AIX to Linux is nearing completion</a:t>
            </a:r>
          </a:p>
          <a:p>
            <a:pPr marL="0" indent="-225425">
              <a:spcBef>
                <a:spcPts val="0"/>
              </a:spcBef>
            </a:pPr>
            <a:r>
              <a:rPr lang="en-US" sz="2400" dirty="0" smtClean="0">
                <a:solidFill>
                  <a:schemeClr val="bg1"/>
                </a:solidFill>
                <a:latin typeface="Book Antiqua" pitchFamily="-96" charset="0"/>
              </a:rPr>
              <a:t>New customer report formats</a:t>
            </a:r>
          </a:p>
          <a:p>
            <a:pPr marL="0" indent="-225425">
              <a:spcBef>
                <a:spcPts val="0"/>
              </a:spcBef>
            </a:pPr>
            <a:r>
              <a:rPr lang="en-US" sz="2400" dirty="0" smtClean="0">
                <a:solidFill>
                  <a:schemeClr val="bg1"/>
                </a:solidFill>
                <a:latin typeface="Book Antiqua" pitchFamily="18" charset="0"/>
              </a:rPr>
              <a:t>New client installer for Windows available, Mac soon!</a:t>
            </a:r>
          </a:p>
          <a:p>
            <a:pPr marL="0" indent="-225425">
              <a:spcBef>
                <a:spcPts val="0"/>
              </a:spcBef>
            </a:pPr>
            <a:r>
              <a:rPr lang="en-US" sz="2400" dirty="0" smtClean="0">
                <a:solidFill>
                  <a:schemeClr val="bg1"/>
                </a:solidFill>
                <a:latin typeface="Book Antiqua" pitchFamily="18" charset="0"/>
              </a:rPr>
              <a:t>UCBackup website remodeled</a:t>
            </a:r>
          </a:p>
          <a:p>
            <a:pPr marL="0" indent="-225425">
              <a:spcBef>
                <a:spcPts val="0"/>
              </a:spcBef>
              <a:buNone/>
            </a:pPr>
            <a:endParaRPr lang="en-US" sz="2400" dirty="0" smtClean="0">
              <a:solidFill>
                <a:schemeClr val="bg1"/>
              </a:solidFill>
              <a:latin typeface="Book Antiqua" pitchFamily="18" charset="0"/>
            </a:endParaRPr>
          </a:p>
          <a:p>
            <a:pPr marL="0" indent="-225425">
              <a:spcBef>
                <a:spcPts val="0"/>
              </a:spcBef>
              <a:buNone/>
            </a:pPr>
            <a:endParaRPr lang="en-US" sz="2400" dirty="0" smtClean="0">
              <a:solidFill>
                <a:schemeClr val="bg1"/>
              </a:solidFill>
              <a:latin typeface="Book Antiqua" pitchFamily="-9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6" name="Picture 4" descr="IST-Header_A0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5474" name="Rectangle 2"/>
          <p:cNvSpPr>
            <a:spLocks noGrp="1" noChangeArrowheads="1"/>
          </p:cNvSpPr>
          <p:nvPr>
            <p:ph type="title"/>
          </p:nvPr>
        </p:nvSpPr>
        <p:spPr>
          <a:xfrm>
            <a:off x="304800" y="1371600"/>
            <a:ext cx="8229600" cy="1143000"/>
          </a:xfrm>
        </p:spPr>
        <p:txBody>
          <a:bodyPr>
            <a:normAutofit/>
          </a:bodyPr>
          <a:lstStyle/>
          <a:p>
            <a:r>
              <a:rPr lang="en-US" sz="3200" dirty="0" smtClean="0">
                <a:solidFill>
                  <a:schemeClr val="bg1"/>
                </a:solidFill>
                <a:latin typeface="Book Antiqua" pitchFamily="-96" charset="0"/>
              </a:rPr>
              <a:t>Comments and Questions</a:t>
            </a:r>
            <a:endParaRPr lang="en-US" sz="3200" dirty="0">
              <a:solidFill>
                <a:schemeClr val="bg1"/>
              </a:solidFill>
              <a:latin typeface="Book Antiqua" pitchFamily="-96" charset="0"/>
            </a:endParaRPr>
          </a:p>
        </p:txBody>
      </p:sp>
      <p:sp>
        <p:nvSpPr>
          <p:cNvPr id="105475" name="Rectangle 3"/>
          <p:cNvSpPr>
            <a:spLocks noGrp="1" noChangeArrowheads="1"/>
          </p:cNvSpPr>
          <p:nvPr>
            <p:ph idx="1"/>
          </p:nvPr>
        </p:nvSpPr>
        <p:spPr>
          <a:xfrm>
            <a:off x="228600" y="1905000"/>
            <a:ext cx="8610600" cy="4648200"/>
          </a:xfrm>
        </p:spPr>
        <p:txBody>
          <a:bodyPr>
            <a:normAutofit/>
          </a:bodyPr>
          <a:lstStyle/>
          <a:p>
            <a:pPr marL="0" indent="-225425">
              <a:spcBef>
                <a:spcPts val="0"/>
              </a:spcBef>
              <a:buNone/>
            </a:pPr>
            <a:endParaRPr lang="en-US" sz="2400" dirty="0" smtClean="0">
              <a:solidFill>
                <a:schemeClr val="bg1"/>
              </a:solidFill>
              <a:latin typeface="Book Antiqua" pitchFamily="-96" charset="0"/>
            </a:endParaRPr>
          </a:p>
          <a:p>
            <a:pPr marL="0" indent="-225425">
              <a:spcBef>
                <a:spcPts val="0"/>
              </a:spcBef>
            </a:pPr>
            <a:r>
              <a:rPr lang="en-US" sz="2400" dirty="0" smtClean="0">
                <a:solidFill>
                  <a:schemeClr val="bg1"/>
                </a:solidFill>
                <a:latin typeface="Book Antiqua" pitchFamily="18" charset="0"/>
              </a:rPr>
              <a:t>How can we further improve the UCBackup service, what new features would you like to see?  </a:t>
            </a:r>
          </a:p>
          <a:p>
            <a:pPr marL="0" indent="-225425">
              <a:spcBef>
                <a:spcPts val="0"/>
              </a:spcBef>
            </a:pPr>
            <a:endParaRPr lang="en-US" sz="2400" dirty="0" smtClean="0">
              <a:solidFill>
                <a:schemeClr val="bg1"/>
              </a:solidFill>
              <a:latin typeface="Book Antiqua" pitchFamily="18" charset="0"/>
            </a:endParaRPr>
          </a:p>
          <a:p>
            <a:pPr marL="0" indent="-225425">
              <a:spcBef>
                <a:spcPts val="0"/>
              </a:spcBef>
            </a:pPr>
            <a:r>
              <a:rPr lang="en-US" sz="2400" dirty="0" smtClean="0">
                <a:solidFill>
                  <a:schemeClr val="bg1"/>
                </a:solidFill>
                <a:latin typeface="Book Antiqua" pitchFamily="18" charset="0"/>
              </a:rPr>
              <a:t>Claudia W. - Ways to save money.  We have switched most users to IMAP, moved users photos and music to local machines and have begun an awareness campaign</a:t>
            </a:r>
          </a:p>
          <a:p>
            <a:pPr marL="0" indent="-225425">
              <a:spcBef>
                <a:spcPts val="0"/>
              </a:spcBef>
            </a:pPr>
            <a:endParaRPr lang="en-US" sz="2400" dirty="0" smtClean="0">
              <a:solidFill>
                <a:schemeClr val="bg1"/>
              </a:solidFill>
              <a:latin typeface="Book Antiqua" pitchFamily="18" charset="0"/>
            </a:endParaRPr>
          </a:p>
          <a:p>
            <a:pPr marL="0" indent="-225425">
              <a:spcBef>
                <a:spcPts val="0"/>
              </a:spcBef>
            </a:pPr>
            <a:r>
              <a:rPr lang="en-US" sz="2400" dirty="0" smtClean="0">
                <a:solidFill>
                  <a:schemeClr val="bg1"/>
                </a:solidFill>
                <a:latin typeface="Book Antiqua" pitchFamily="18" charset="0"/>
              </a:rPr>
              <a:t>Any questions for us?</a:t>
            </a:r>
          </a:p>
          <a:p>
            <a:pPr marL="0" indent="-225425">
              <a:spcBef>
                <a:spcPts val="0"/>
              </a:spcBef>
              <a:buNone/>
            </a:pPr>
            <a:endParaRPr lang="en-US" sz="2400" dirty="0" smtClean="0">
              <a:solidFill>
                <a:schemeClr val="bg1"/>
              </a:solidFill>
              <a:latin typeface="Book Antiqua" pitchFamily="18" charset="0"/>
            </a:endParaRPr>
          </a:p>
          <a:p>
            <a:pPr marL="0" indent="-225425">
              <a:spcBef>
                <a:spcPts val="0"/>
              </a:spcBef>
              <a:buNone/>
            </a:pPr>
            <a:r>
              <a:rPr lang="en-US" sz="2400" dirty="0" smtClean="0">
                <a:solidFill>
                  <a:schemeClr val="bg1"/>
                </a:solidFill>
                <a:latin typeface="Book Antiqua" pitchFamily="18" charset="0"/>
              </a:rPr>
              <a:t> </a:t>
            </a:r>
          </a:p>
          <a:p>
            <a:pPr marL="0" indent="-225425">
              <a:spcBef>
                <a:spcPts val="0"/>
              </a:spcBef>
              <a:buNone/>
            </a:pPr>
            <a:endParaRPr lang="en-US" sz="2400" dirty="0" smtClean="0">
              <a:solidFill>
                <a:schemeClr val="bg1"/>
              </a:solidFill>
              <a:latin typeface="Book Antiqua" pitchFamily="-9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6" name="Picture 4" descr="IST-Header_A0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5474" name="Rectangle 2"/>
          <p:cNvSpPr>
            <a:spLocks noGrp="1" noChangeArrowheads="1"/>
          </p:cNvSpPr>
          <p:nvPr>
            <p:ph type="ctrTitle"/>
          </p:nvPr>
        </p:nvSpPr>
        <p:spPr>
          <a:xfrm>
            <a:off x="533400" y="1219200"/>
            <a:ext cx="8077200" cy="1317625"/>
          </a:xfrm>
        </p:spPr>
        <p:txBody>
          <a:bodyPr>
            <a:normAutofit/>
          </a:bodyPr>
          <a:lstStyle/>
          <a:p>
            <a:r>
              <a:rPr lang="en-US" sz="3200" dirty="0" smtClean="0">
                <a:solidFill>
                  <a:schemeClr val="bg1"/>
                </a:solidFill>
                <a:latin typeface="Book Antiqua" pitchFamily="18" charset="0"/>
              </a:rPr>
              <a:t>IST SAN - 2011</a:t>
            </a:r>
            <a:endParaRPr lang="en-US" sz="3200" b="1" dirty="0">
              <a:solidFill>
                <a:schemeClr val="bg1"/>
              </a:solidFill>
              <a:latin typeface="Book Antiqua" pitchFamily="18" charset="0"/>
            </a:endParaRPr>
          </a:p>
        </p:txBody>
      </p:sp>
      <p:sp>
        <p:nvSpPr>
          <p:cNvPr id="105475" name="Rectangle 3"/>
          <p:cNvSpPr>
            <a:spLocks noGrp="1" noChangeArrowheads="1"/>
          </p:cNvSpPr>
          <p:nvPr>
            <p:ph type="subTitle" idx="1"/>
          </p:nvPr>
        </p:nvSpPr>
        <p:spPr>
          <a:xfrm>
            <a:off x="304800" y="2209800"/>
            <a:ext cx="8534400" cy="4495800"/>
          </a:xfrm>
        </p:spPr>
        <p:txBody>
          <a:bodyPr>
            <a:normAutofit fontScale="92500"/>
          </a:bodyPr>
          <a:lstStyle/>
          <a:p>
            <a:pPr algn="l">
              <a:lnSpc>
                <a:spcPct val="150000"/>
              </a:lnSpc>
              <a:spcBef>
                <a:spcPts val="0"/>
              </a:spcBef>
              <a:buFont typeface="Arial" pitchFamily="34" charset="0"/>
              <a:buChar char="•"/>
            </a:pPr>
            <a:r>
              <a:rPr lang="en-US" sz="2100" dirty="0" smtClean="0">
                <a:solidFill>
                  <a:schemeClr val="bg1"/>
                </a:solidFill>
                <a:latin typeface="Book Antiqua" pitchFamily="18" charset="0"/>
              </a:rPr>
              <a:t> </a:t>
            </a:r>
            <a:r>
              <a:rPr lang="en-US" sz="2400" dirty="0" smtClean="0">
                <a:solidFill>
                  <a:schemeClr val="bg1"/>
                </a:solidFill>
                <a:latin typeface="Book Antiqua" pitchFamily="18" charset="0"/>
              </a:rPr>
              <a:t>Installations at Earl Warren Hall and SDSC</a:t>
            </a:r>
          </a:p>
          <a:p>
            <a:pPr algn="l">
              <a:lnSpc>
                <a:spcPct val="150000"/>
              </a:lnSpc>
              <a:spcBef>
                <a:spcPts val="0"/>
              </a:spcBef>
              <a:buFont typeface="Arial" pitchFamily="34" charset="0"/>
              <a:buChar char="•"/>
            </a:pPr>
            <a:r>
              <a:rPr lang="en-US" sz="2400" dirty="0" smtClean="0">
                <a:solidFill>
                  <a:schemeClr val="bg1"/>
                </a:solidFill>
                <a:latin typeface="Book Antiqua" pitchFamily="18" charset="0"/>
              </a:rPr>
              <a:t> High-availability enterprise arrays and Fiber Channel (FC) networks</a:t>
            </a:r>
          </a:p>
          <a:p>
            <a:pPr algn="l">
              <a:lnSpc>
                <a:spcPct val="150000"/>
              </a:lnSpc>
              <a:spcBef>
                <a:spcPts val="0"/>
              </a:spcBef>
              <a:buFont typeface="Arial" pitchFamily="34" charset="0"/>
              <a:buChar char="•"/>
            </a:pPr>
            <a:r>
              <a:rPr lang="en-US" sz="2400" dirty="0" smtClean="0">
                <a:solidFill>
                  <a:schemeClr val="bg1"/>
                </a:solidFill>
                <a:latin typeface="Book Antiqua" pitchFamily="18" charset="0"/>
              </a:rPr>
              <a:t> 3 PB total capacity SAS and SATA disk, 1000+ FC fabric ports</a:t>
            </a:r>
          </a:p>
          <a:p>
            <a:pPr algn="l">
              <a:lnSpc>
                <a:spcPct val="150000"/>
              </a:lnSpc>
              <a:spcBef>
                <a:spcPts val="0"/>
              </a:spcBef>
              <a:buFont typeface="Arial" pitchFamily="34" charset="0"/>
              <a:buChar char="•"/>
            </a:pPr>
            <a:r>
              <a:rPr lang="en-US" sz="2400" dirty="0" smtClean="0">
                <a:solidFill>
                  <a:schemeClr val="bg1"/>
                </a:solidFill>
                <a:latin typeface="Book Antiqua" pitchFamily="18" charset="0"/>
              </a:rPr>
              <a:t> 125+ SAN hosts, 850+ Virtual Private Servers, 7 Host OS platforms</a:t>
            </a:r>
          </a:p>
          <a:p>
            <a:pPr algn="l">
              <a:lnSpc>
                <a:spcPct val="150000"/>
              </a:lnSpc>
              <a:spcBef>
                <a:spcPts val="0"/>
              </a:spcBef>
              <a:buFont typeface="Arial" pitchFamily="34" charset="0"/>
              <a:buChar char="•"/>
            </a:pPr>
            <a:r>
              <a:rPr lang="en-US" sz="2400" dirty="0" smtClean="0">
                <a:solidFill>
                  <a:schemeClr val="bg1"/>
                </a:solidFill>
                <a:latin typeface="Book Antiqua" pitchFamily="18" charset="0"/>
              </a:rPr>
              <a:t> FC, iSCSI and NAS host connectivity</a:t>
            </a:r>
          </a:p>
          <a:p>
            <a:pPr algn="l">
              <a:lnSpc>
                <a:spcPct val="150000"/>
              </a:lnSpc>
              <a:spcBef>
                <a:spcPts val="0"/>
              </a:spcBef>
              <a:buFont typeface="Arial" pitchFamily="34" charset="0"/>
              <a:buChar char="•"/>
            </a:pPr>
            <a:r>
              <a:rPr lang="en-US" sz="2400" dirty="0" smtClean="0">
                <a:solidFill>
                  <a:schemeClr val="bg1"/>
                </a:solidFill>
                <a:latin typeface="Book Antiqua" pitchFamily="18" charset="0"/>
              </a:rPr>
              <a:t> Thousands of campus users</a:t>
            </a:r>
          </a:p>
          <a:p>
            <a:pPr marL="1033463" indent="-225425">
              <a:lnSpc>
                <a:spcPct val="150000"/>
              </a:lnSpc>
            </a:pPr>
            <a:endParaRPr lang="en-US" sz="2400" b="1" dirty="0">
              <a:solidFill>
                <a:schemeClr val="bg1"/>
              </a:solidFill>
              <a:latin typeface="Book Antiqua" pitchFamily="-9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sz="half" idx="1"/>
          </p:nvPr>
        </p:nvSpPr>
        <p:spPr/>
        <p:txBody>
          <a:bodyPr/>
          <a:lstStyle/>
          <a:p>
            <a:endParaRPr lang="en-US"/>
          </a:p>
        </p:txBody>
      </p:sp>
      <p:sp>
        <p:nvSpPr>
          <p:cNvPr id="7" name="Content Placeholder 6"/>
          <p:cNvSpPr>
            <a:spLocks noGrp="1"/>
          </p:cNvSpPr>
          <p:nvPr>
            <p:ph sz="half" idx="2"/>
          </p:nvPr>
        </p:nvSpPr>
        <p:spPr/>
        <p:txBody>
          <a:bodyPr/>
          <a:lstStyle/>
          <a:p>
            <a:endParaRPr lang="en-US"/>
          </a:p>
        </p:txBody>
      </p:sp>
      <p:pic>
        <p:nvPicPr>
          <p:cNvPr id="4" name="Picture 4" descr="IST-Header_A0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graphicFrame>
        <p:nvGraphicFramePr>
          <p:cNvPr id="8" name="Chart 7"/>
          <p:cNvGraphicFramePr/>
          <p:nvPr/>
        </p:nvGraphicFramePr>
        <p:xfrm>
          <a:off x="76200" y="1752600"/>
          <a:ext cx="8763000" cy="502920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1600200" y="1524000"/>
            <a:ext cx="7696200" cy="584775"/>
          </a:xfrm>
          <a:prstGeom prst="rect">
            <a:avLst/>
          </a:prstGeom>
          <a:noFill/>
        </p:spPr>
        <p:txBody>
          <a:bodyPr wrap="square" rtlCol="0">
            <a:spAutoFit/>
          </a:bodyPr>
          <a:lstStyle/>
          <a:p>
            <a:r>
              <a:rPr lang="en-US" sz="3200" dirty="0" smtClean="0">
                <a:solidFill>
                  <a:schemeClr val="bg1"/>
                </a:solidFill>
                <a:latin typeface="Book Antiqua" pitchFamily="18" charset="0"/>
              </a:rPr>
              <a:t>Allocated Capacity by Tier - GB</a:t>
            </a:r>
            <a:endParaRPr lang="en-US" sz="3200" dirty="0">
              <a:solidFill>
                <a:schemeClr val="bg1"/>
              </a:solidFill>
              <a:latin typeface="Book Antiq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6" name="Picture 4" descr="IST-Header_A0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5474" name="Rectangle 2"/>
          <p:cNvSpPr>
            <a:spLocks noGrp="1" noChangeArrowheads="1"/>
          </p:cNvSpPr>
          <p:nvPr>
            <p:ph type="title"/>
          </p:nvPr>
        </p:nvSpPr>
        <p:spPr>
          <a:xfrm>
            <a:off x="457200" y="1295400"/>
            <a:ext cx="8229600" cy="1143000"/>
          </a:xfrm>
        </p:spPr>
        <p:txBody>
          <a:bodyPr>
            <a:normAutofit/>
          </a:bodyPr>
          <a:lstStyle/>
          <a:p>
            <a:r>
              <a:rPr lang="en-US" sz="3200" dirty="0" smtClean="0">
                <a:solidFill>
                  <a:schemeClr val="bg1"/>
                </a:solidFill>
                <a:latin typeface="Book Antiqua" pitchFamily="-96" charset="0"/>
              </a:rPr>
              <a:t>IST SAN – New Tier Rates</a:t>
            </a:r>
            <a:endParaRPr lang="en-US" sz="3200" dirty="0">
              <a:solidFill>
                <a:schemeClr val="bg1"/>
              </a:solidFill>
              <a:latin typeface="Book Antiqua" pitchFamily="-96" charset="0"/>
            </a:endParaRPr>
          </a:p>
        </p:txBody>
      </p:sp>
      <p:sp>
        <p:nvSpPr>
          <p:cNvPr id="105475" name="Rectangle 3"/>
          <p:cNvSpPr>
            <a:spLocks noGrp="1" noChangeArrowheads="1"/>
          </p:cNvSpPr>
          <p:nvPr>
            <p:ph idx="1"/>
          </p:nvPr>
        </p:nvSpPr>
        <p:spPr>
          <a:xfrm>
            <a:off x="152400" y="1905000"/>
            <a:ext cx="8839200" cy="4724400"/>
          </a:xfrm>
        </p:spPr>
        <p:txBody>
          <a:bodyPr>
            <a:normAutofit/>
          </a:bodyPr>
          <a:lstStyle/>
          <a:p>
            <a:pPr>
              <a:buNone/>
            </a:pPr>
            <a:endParaRPr lang="en-US" sz="2400" dirty="0" smtClean="0">
              <a:solidFill>
                <a:schemeClr val="bg1"/>
              </a:solidFill>
              <a:latin typeface="Book Antiqua" pitchFamily="18" charset="0"/>
            </a:endParaRPr>
          </a:p>
          <a:p>
            <a:r>
              <a:rPr lang="en-US" sz="2400" dirty="0" smtClean="0">
                <a:solidFill>
                  <a:schemeClr val="bg1"/>
                </a:solidFill>
                <a:latin typeface="Book Antiqua" pitchFamily="18" charset="0"/>
              </a:rPr>
              <a:t>High $.60/GB/month, RAID-10 Serial Attach SCSI (SAS) </a:t>
            </a:r>
          </a:p>
          <a:p>
            <a:r>
              <a:rPr lang="en-US" sz="2400" dirty="0" smtClean="0">
                <a:solidFill>
                  <a:schemeClr val="bg1"/>
                </a:solidFill>
                <a:latin typeface="Book Antiqua" pitchFamily="18" charset="0"/>
              </a:rPr>
              <a:t>Standard $.30/GB/month, RAID-5 SAS </a:t>
            </a:r>
          </a:p>
          <a:p>
            <a:r>
              <a:rPr lang="en-US" sz="2400" dirty="0" smtClean="0">
                <a:solidFill>
                  <a:schemeClr val="bg1"/>
                </a:solidFill>
                <a:latin typeface="Book Antiqua" pitchFamily="18" charset="0"/>
              </a:rPr>
              <a:t>Economy $.10/GB/month, RAID-10 Serial ATA (SATA) </a:t>
            </a:r>
          </a:p>
          <a:p>
            <a:r>
              <a:rPr lang="en-US" sz="2400" dirty="0" smtClean="0">
                <a:solidFill>
                  <a:schemeClr val="bg1"/>
                </a:solidFill>
                <a:latin typeface="Book Antiqua" pitchFamily="18" charset="0"/>
              </a:rPr>
              <a:t>Low $.05/GB/month, RAID-6 SATA</a:t>
            </a:r>
          </a:p>
          <a:p>
            <a:r>
              <a:rPr lang="en-US" sz="2400" dirty="0" smtClean="0">
                <a:solidFill>
                  <a:schemeClr val="bg1"/>
                </a:solidFill>
                <a:latin typeface="Book Antiqua" pitchFamily="18" charset="0"/>
              </a:rPr>
              <a:t>New rates in effect October 1</a:t>
            </a:r>
          </a:p>
          <a:p>
            <a:r>
              <a:rPr lang="en-US" sz="2400" dirty="0" smtClean="0">
                <a:solidFill>
                  <a:schemeClr val="bg1"/>
                </a:solidFill>
                <a:latin typeface="Book Antiqua" pitchFamily="18" charset="0"/>
              </a:rPr>
              <a:t>25%-38% reductions from current rates</a:t>
            </a:r>
            <a:endParaRPr lang="en-US" sz="2400" dirty="0" smtClean="0">
              <a:solidFill>
                <a:schemeClr val="bg1"/>
              </a:solidFill>
              <a:latin typeface="Book Antiqua" pitchFamily="-9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sz="half" idx="1"/>
          </p:nvPr>
        </p:nvSpPr>
        <p:spPr/>
        <p:txBody>
          <a:bodyPr/>
          <a:lstStyle/>
          <a:p>
            <a:endParaRPr lang="en-US"/>
          </a:p>
        </p:txBody>
      </p:sp>
      <p:sp>
        <p:nvSpPr>
          <p:cNvPr id="7" name="Content Placeholder 6"/>
          <p:cNvSpPr>
            <a:spLocks noGrp="1"/>
          </p:cNvSpPr>
          <p:nvPr>
            <p:ph sz="half" idx="2"/>
          </p:nvPr>
        </p:nvSpPr>
        <p:spPr/>
        <p:txBody>
          <a:bodyPr/>
          <a:lstStyle/>
          <a:p>
            <a:endParaRPr lang="en-US"/>
          </a:p>
        </p:txBody>
      </p:sp>
      <p:pic>
        <p:nvPicPr>
          <p:cNvPr id="4" name="Picture 4" descr="IST-Header_A0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graphicFrame>
        <p:nvGraphicFramePr>
          <p:cNvPr id="11" name="Chart 10"/>
          <p:cNvGraphicFramePr>
            <a:graphicFrameLocks/>
          </p:cNvGraphicFramePr>
          <p:nvPr/>
        </p:nvGraphicFramePr>
        <p:xfrm>
          <a:off x="381000" y="1371601"/>
          <a:ext cx="8229600" cy="54864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6" name="Picture 4" descr="IST-Header_A0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5474" name="Rectangle 2"/>
          <p:cNvSpPr>
            <a:spLocks noGrp="1" noChangeArrowheads="1"/>
          </p:cNvSpPr>
          <p:nvPr>
            <p:ph type="title"/>
          </p:nvPr>
        </p:nvSpPr>
        <p:spPr>
          <a:xfrm>
            <a:off x="457200" y="1295400"/>
            <a:ext cx="8229600" cy="1143000"/>
          </a:xfrm>
        </p:spPr>
        <p:txBody>
          <a:bodyPr>
            <a:normAutofit/>
          </a:bodyPr>
          <a:lstStyle/>
          <a:p>
            <a:r>
              <a:rPr lang="en-US" sz="3200" dirty="0" smtClean="0">
                <a:solidFill>
                  <a:schemeClr val="bg1"/>
                </a:solidFill>
                <a:latin typeface="Book Antiqua" pitchFamily="-96" charset="0"/>
              </a:rPr>
              <a:t>IST SAN – Evolving Technology</a:t>
            </a:r>
            <a:endParaRPr lang="en-US" sz="3200" dirty="0">
              <a:solidFill>
                <a:schemeClr val="bg1"/>
              </a:solidFill>
              <a:latin typeface="Book Antiqua" pitchFamily="-96" charset="0"/>
            </a:endParaRPr>
          </a:p>
        </p:txBody>
      </p:sp>
      <p:sp>
        <p:nvSpPr>
          <p:cNvPr id="105475" name="Rectangle 3"/>
          <p:cNvSpPr>
            <a:spLocks noGrp="1" noChangeArrowheads="1"/>
          </p:cNvSpPr>
          <p:nvPr>
            <p:ph idx="1"/>
          </p:nvPr>
        </p:nvSpPr>
        <p:spPr>
          <a:xfrm>
            <a:off x="228600" y="2286000"/>
            <a:ext cx="8763000" cy="4343400"/>
          </a:xfrm>
        </p:spPr>
        <p:txBody>
          <a:bodyPr>
            <a:normAutofit/>
          </a:bodyPr>
          <a:lstStyle/>
          <a:p>
            <a:pPr marL="0" indent="-225425">
              <a:spcBef>
                <a:spcPts val="0"/>
              </a:spcBef>
              <a:buNone/>
            </a:pPr>
            <a:r>
              <a:rPr lang="en-US" sz="2400" dirty="0" smtClean="0">
                <a:solidFill>
                  <a:schemeClr val="bg1"/>
                </a:solidFill>
                <a:latin typeface="Book Antiqua" pitchFamily="-96" charset="0"/>
              </a:rPr>
              <a:t>Over the last four years total allocated capacity for SBG services has increased over 8X, while tier pricing has been reduced 40%-85%.   Improvements in infrastructure technology have been primarily responsible.</a:t>
            </a:r>
          </a:p>
          <a:p>
            <a:pPr marL="347472" indent="-347472">
              <a:spcBef>
                <a:spcPts val="576"/>
              </a:spcBef>
            </a:pPr>
            <a:r>
              <a:rPr lang="en-US" sz="2400" dirty="0" smtClean="0">
                <a:solidFill>
                  <a:schemeClr val="bg1"/>
                </a:solidFill>
                <a:latin typeface="Book Antiqua" pitchFamily="-96" charset="0"/>
              </a:rPr>
              <a:t>Modular arrays replacing USP “frame”</a:t>
            </a:r>
          </a:p>
          <a:p>
            <a:pPr marL="347472" indent="-347472">
              <a:spcBef>
                <a:spcPts val="576"/>
              </a:spcBef>
            </a:pPr>
            <a:r>
              <a:rPr lang="en-US" sz="2400" dirty="0" smtClean="0">
                <a:solidFill>
                  <a:schemeClr val="bg1"/>
                </a:solidFill>
                <a:latin typeface="Book Antiqua" pitchFamily="-96" charset="0"/>
              </a:rPr>
              <a:t>Symmetric array controllers replacing dual-active</a:t>
            </a:r>
          </a:p>
          <a:p>
            <a:pPr marL="347472" indent="-347472">
              <a:spcBef>
                <a:spcPts val="576"/>
              </a:spcBef>
            </a:pPr>
            <a:r>
              <a:rPr lang="en-US" sz="2400" dirty="0" smtClean="0">
                <a:solidFill>
                  <a:schemeClr val="bg1"/>
                </a:solidFill>
                <a:latin typeface="Book Antiqua" pitchFamily="-96" charset="0"/>
              </a:rPr>
              <a:t>Introduction of SATA disk technology, SAS replacing FC</a:t>
            </a:r>
          </a:p>
          <a:p>
            <a:pPr marL="347472" indent="-347472">
              <a:spcBef>
                <a:spcPts val="576"/>
              </a:spcBef>
            </a:pPr>
            <a:r>
              <a:rPr lang="en-US" sz="2400" dirty="0" smtClean="0">
                <a:solidFill>
                  <a:schemeClr val="bg1"/>
                </a:solidFill>
                <a:latin typeface="Book Antiqua" pitchFamily="-96" charset="0"/>
              </a:rPr>
              <a:t>Virtual Tape Library replacing physical tape</a:t>
            </a:r>
          </a:p>
          <a:p>
            <a:pPr marL="347472" indent="-347472">
              <a:spcBef>
                <a:spcPts val="576"/>
              </a:spcBef>
            </a:pPr>
            <a:r>
              <a:rPr lang="en-US" sz="2400" dirty="0" smtClean="0">
                <a:solidFill>
                  <a:schemeClr val="bg1"/>
                </a:solidFill>
                <a:latin typeface="Book Antiqua" pitchFamily="-96" charset="0"/>
              </a:rPr>
              <a:t>10 Gbps Ethernet for IP network storage connectivity</a:t>
            </a:r>
          </a:p>
          <a:p>
            <a:pPr marL="0" indent="-225425">
              <a:spcBef>
                <a:spcPts val="0"/>
              </a:spcBef>
              <a:buNone/>
            </a:pPr>
            <a:endParaRPr lang="en-US" sz="2400" dirty="0" smtClean="0">
              <a:solidFill>
                <a:schemeClr val="bg1"/>
              </a:solidFill>
              <a:latin typeface="Book Antiqua" pitchFamily="-9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6" name="Picture 4" descr="IST-Header_A0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5474" name="Rectangle 2"/>
          <p:cNvSpPr>
            <a:spLocks noGrp="1" noChangeArrowheads="1"/>
          </p:cNvSpPr>
          <p:nvPr>
            <p:ph type="title"/>
          </p:nvPr>
        </p:nvSpPr>
        <p:spPr>
          <a:xfrm>
            <a:off x="457200" y="1295400"/>
            <a:ext cx="8229600" cy="1143000"/>
          </a:xfrm>
        </p:spPr>
        <p:txBody>
          <a:bodyPr>
            <a:normAutofit/>
          </a:bodyPr>
          <a:lstStyle/>
          <a:p>
            <a:r>
              <a:rPr lang="en-US" sz="3200" dirty="0" smtClean="0">
                <a:solidFill>
                  <a:schemeClr val="bg1"/>
                </a:solidFill>
                <a:latin typeface="Book Antiqua" pitchFamily="-96" charset="0"/>
              </a:rPr>
              <a:t>IST Disaster Recovery </a:t>
            </a:r>
            <a:endParaRPr lang="en-US" sz="3200" dirty="0">
              <a:solidFill>
                <a:schemeClr val="bg1"/>
              </a:solidFill>
              <a:latin typeface="Book Antiqua" pitchFamily="-96" charset="0"/>
            </a:endParaRPr>
          </a:p>
        </p:txBody>
      </p:sp>
      <p:sp>
        <p:nvSpPr>
          <p:cNvPr id="105475" name="Rectangle 3"/>
          <p:cNvSpPr>
            <a:spLocks noGrp="1" noChangeArrowheads="1"/>
          </p:cNvSpPr>
          <p:nvPr>
            <p:ph idx="1"/>
          </p:nvPr>
        </p:nvSpPr>
        <p:spPr>
          <a:xfrm>
            <a:off x="228600" y="1905000"/>
            <a:ext cx="8686800" cy="4648200"/>
          </a:xfrm>
        </p:spPr>
        <p:txBody>
          <a:bodyPr>
            <a:normAutofit/>
          </a:bodyPr>
          <a:lstStyle/>
          <a:p>
            <a:pPr marL="0" indent="-225425">
              <a:spcBef>
                <a:spcPts val="0"/>
              </a:spcBef>
              <a:buNone/>
            </a:pPr>
            <a:endParaRPr lang="en-US" sz="2400" dirty="0" smtClean="0">
              <a:solidFill>
                <a:schemeClr val="bg1"/>
              </a:solidFill>
              <a:latin typeface="Book Antiqua" pitchFamily="-96" charset="0"/>
            </a:endParaRPr>
          </a:p>
          <a:p>
            <a:pPr marL="0">
              <a:buNone/>
            </a:pPr>
            <a:r>
              <a:rPr lang="en-US" sz="2400" dirty="0" smtClean="0">
                <a:solidFill>
                  <a:schemeClr val="bg1"/>
                </a:solidFill>
                <a:latin typeface="Book Antiqua" pitchFamily="18" charset="0"/>
              </a:rPr>
              <a:t>In February, IST began the build-out of the new Disaster Recovery facility at San Diego Supercomputing Center, serving not only UCB but other UC campuses as well.  </a:t>
            </a:r>
          </a:p>
          <a:p>
            <a:r>
              <a:rPr lang="en-US" sz="2400" dirty="0" smtClean="0">
                <a:solidFill>
                  <a:schemeClr val="bg1"/>
                </a:solidFill>
                <a:latin typeface="Book Antiqua" pitchFamily="18" charset="0"/>
              </a:rPr>
              <a:t>Secure remote site for UCBackup data storage and recovery</a:t>
            </a:r>
          </a:p>
          <a:p>
            <a:r>
              <a:rPr lang="en-US" sz="2400" dirty="0" smtClean="0">
                <a:solidFill>
                  <a:schemeClr val="bg1"/>
                </a:solidFill>
                <a:latin typeface="Book Antiqua" pitchFamily="18" charset="0"/>
              </a:rPr>
              <a:t>Virtual Private Servers support failover of critical campus  database and application systems.</a:t>
            </a:r>
          </a:p>
          <a:p>
            <a:r>
              <a:rPr lang="en-US" sz="2400" dirty="0" smtClean="0">
                <a:solidFill>
                  <a:schemeClr val="bg1"/>
                </a:solidFill>
                <a:latin typeface="Book Antiqua" pitchFamily="18" charset="0"/>
              </a:rPr>
              <a:t>At this facility IST offers most of its standard services, including Storage, Backup, Virtual Servers, etc.</a:t>
            </a:r>
            <a:endParaRPr lang="en-US" sz="2400" dirty="0" smtClean="0">
              <a:solidFill>
                <a:schemeClr val="bg1"/>
              </a:solidFill>
              <a:latin typeface="Book Antiqua" pitchFamily="-96" charset="0"/>
            </a:endParaRPr>
          </a:p>
          <a:p>
            <a:pPr marL="0" indent="-225425">
              <a:spcBef>
                <a:spcPts val="0"/>
              </a:spcBef>
              <a:buNone/>
            </a:pPr>
            <a:endParaRPr lang="en-US" sz="2400" dirty="0" smtClean="0">
              <a:solidFill>
                <a:schemeClr val="bg1"/>
              </a:solidFill>
              <a:latin typeface="Book Antiqua" pitchFamily="-9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6" name="Picture 4" descr="IST-Header_A0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5474" name="Rectangle 2"/>
          <p:cNvSpPr>
            <a:spLocks noGrp="1" noChangeArrowheads="1"/>
          </p:cNvSpPr>
          <p:nvPr>
            <p:ph type="title"/>
          </p:nvPr>
        </p:nvSpPr>
        <p:spPr>
          <a:xfrm>
            <a:off x="152400" y="1295400"/>
            <a:ext cx="8763000" cy="1219200"/>
          </a:xfrm>
        </p:spPr>
        <p:txBody>
          <a:bodyPr>
            <a:noAutofit/>
          </a:bodyPr>
          <a:lstStyle/>
          <a:p>
            <a:r>
              <a:rPr lang="en-US" sz="3200" dirty="0" smtClean="0">
                <a:solidFill>
                  <a:schemeClr val="bg1"/>
                </a:solidFill>
                <a:latin typeface="Book Antiqua" pitchFamily="-96" charset="0"/>
              </a:rPr>
              <a:t>IST Network Attached Storage </a:t>
            </a:r>
            <a:endParaRPr lang="en-US" sz="3200" dirty="0">
              <a:solidFill>
                <a:schemeClr val="bg1"/>
              </a:solidFill>
              <a:latin typeface="Book Antiqua" pitchFamily="-96" charset="0"/>
            </a:endParaRPr>
          </a:p>
        </p:txBody>
      </p:sp>
      <p:sp>
        <p:nvSpPr>
          <p:cNvPr id="105475" name="Rectangle 3"/>
          <p:cNvSpPr>
            <a:spLocks noGrp="1" noChangeArrowheads="1"/>
          </p:cNvSpPr>
          <p:nvPr>
            <p:ph idx="1"/>
          </p:nvPr>
        </p:nvSpPr>
        <p:spPr>
          <a:xfrm>
            <a:off x="304800" y="2438400"/>
            <a:ext cx="8839200" cy="3962400"/>
          </a:xfrm>
        </p:spPr>
        <p:txBody>
          <a:bodyPr>
            <a:normAutofit fontScale="92500" lnSpcReduction="20000"/>
          </a:bodyPr>
          <a:lstStyle/>
          <a:p>
            <a:pPr marL="0">
              <a:buNone/>
            </a:pPr>
            <a:r>
              <a:rPr lang="en-US" sz="2600" dirty="0" smtClean="0">
                <a:solidFill>
                  <a:schemeClr val="bg1"/>
                </a:solidFill>
                <a:latin typeface="Book Antiqua" pitchFamily="18" charset="0"/>
              </a:rPr>
              <a:t>SBG is implementing new NetApp clusters at both UCB and SDSC.  Available by December, these will support expanded NAS services at UCB, as well as BR support at SDSC for other UC campuses.</a:t>
            </a:r>
          </a:p>
          <a:p>
            <a:pPr marL="0">
              <a:buNone/>
            </a:pPr>
            <a:endParaRPr lang="en-US" sz="2600" dirty="0" smtClean="0">
              <a:solidFill>
                <a:schemeClr val="bg1"/>
              </a:solidFill>
              <a:latin typeface="Book Antiqua" pitchFamily="18" charset="0"/>
            </a:endParaRPr>
          </a:p>
          <a:p>
            <a:pPr marL="347472" indent="-347472">
              <a:spcBef>
                <a:spcPts val="576"/>
              </a:spcBef>
            </a:pPr>
            <a:r>
              <a:rPr lang="en-US" sz="2600" dirty="0" smtClean="0">
                <a:solidFill>
                  <a:schemeClr val="bg1"/>
                </a:solidFill>
                <a:latin typeface="Book Antiqua" pitchFamily="-96" charset="0"/>
              </a:rPr>
              <a:t>NFS, CIFS and iSCSI protocols, full AD integration</a:t>
            </a:r>
          </a:p>
          <a:p>
            <a:pPr marL="347472" indent="-347472">
              <a:spcBef>
                <a:spcPts val="576"/>
              </a:spcBef>
            </a:pPr>
            <a:r>
              <a:rPr lang="en-US" sz="2600" dirty="0" smtClean="0">
                <a:solidFill>
                  <a:schemeClr val="bg1"/>
                </a:solidFill>
                <a:latin typeface="Book Antiqua" pitchFamily="-96" charset="0"/>
              </a:rPr>
              <a:t>Multiple 1/10 Gbps Ethernet client-side interfaces</a:t>
            </a:r>
          </a:p>
          <a:p>
            <a:pPr marL="347472" indent="-347472">
              <a:spcBef>
                <a:spcPts val="576"/>
              </a:spcBef>
            </a:pPr>
            <a:r>
              <a:rPr lang="en-US" sz="2600" dirty="0" smtClean="0">
                <a:solidFill>
                  <a:schemeClr val="bg1"/>
                </a:solidFill>
                <a:latin typeface="Book Antiqua" pitchFamily="-96" charset="0"/>
              </a:rPr>
              <a:t>1 TB “FlashCache” SSD read cache per controller</a:t>
            </a:r>
          </a:p>
          <a:p>
            <a:pPr marL="347472" indent="-347472">
              <a:spcBef>
                <a:spcPts val="576"/>
              </a:spcBef>
            </a:pPr>
            <a:r>
              <a:rPr lang="en-US" sz="2600" dirty="0" smtClean="0">
                <a:solidFill>
                  <a:schemeClr val="bg1"/>
                </a:solidFill>
                <a:latin typeface="Book Antiqua" pitchFamily="18" charset="0"/>
              </a:rPr>
              <a:t>SnapVault repositories will provide BR backup for UC campuses and units using NetApp filers in their IT operations</a:t>
            </a:r>
          </a:p>
          <a:p>
            <a:pPr marL="0" indent="-225425">
              <a:spcBef>
                <a:spcPts val="0"/>
              </a:spcBef>
              <a:buNone/>
            </a:pPr>
            <a:endParaRPr lang="en-US" sz="2400" dirty="0" smtClean="0">
              <a:solidFill>
                <a:schemeClr val="bg1"/>
              </a:solidFill>
              <a:latin typeface="Book Antiqua" pitchFamily="-9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6" name="Picture 4" descr="IST-Header_A0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05474" name="Rectangle 2"/>
          <p:cNvSpPr>
            <a:spLocks noGrp="1" noChangeArrowheads="1"/>
          </p:cNvSpPr>
          <p:nvPr>
            <p:ph type="title"/>
          </p:nvPr>
        </p:nvSpPr>
        <p:spPr>
          <a:xfrm>
            <a:off x="457200" y="1143000"/>
            <a:ext cx="8229600" cy="1371600"/>
          </a:xfrm>
        </p:spPr>
        <p:txBody>
          <a:bodyPr>
            <a:normAutofit/>
          </a:bodyPr>
          <a:lstStyle/>
          <a:p>
            <a:r>
              <a:rPr lang="en-US" sz="3200" dirty="0" smtClean="0">
                <a:solidFill>
                  <a:schemeClr val="bg1"/>
                </a:solidFill>
                <a:latin typeface="Book Antiqua" pitchFamily="-96" charset="0"/>
              </a:rPr>
              <a:t>Desktop Backup Alternatives</a:t>
            </a:r>
            <a:endParaRPr lang="en-US" sz="3200" dirty="0">
              <a:solidFill>
                <a:schemeClr val="bg1"/>
              </a:solidFill>
              <a:latin typeface="Book Antiqua" pitchFamily="-96" charset="0"/>
            </a:endParaRPr>
          </a:p>
        </p:txBody>
      </p:sp>
      <p:sp>
        <p:nvSpPr>
          <p:cNvPr id="105475" name="Rectangle 3"/>
          <p:cNvSpPr>
            <a:spLocks noGrp="1" noChangeArrowheads="1"/>
          </p:cNvSpPr>
          <p:nvPr>
            <p:ph idx="1"/>
          </p:nvPr>
        </p:nvSpPr>
        <p:spPr>
          <a:xfrm>
            <a:off x="228600" y="2209800"/>
            <a:ext cx="8763000" cy="4648200"/>
          </a:xfrm>
        </p:spPr>
        <p:txBody>
          <a:bodyPr>
            <a:normAutofit lnSpcReduction="10000"/>
          </a:bodyPr>
          <a:lstStyle/>
          <a:p>
            <a:pPr marL="0" indent="-225425">
              <a:spcBef>
                <a:spcPts val="0"/>
              </a:spcBef>
              <a:buNone/>
            </a:pPr>
            <a:r>
              <a:rPr lang="en-US" sz="2400" dirty="0" smtClean="0">
                <a:solidFill>
                  <a:schemeClr val="bg1"/>
                </a:solidFill>
                <a:latin typeface="Book Antiqua" pitchFamily="-96" charset="0"/>
              </a:rPr>
              <a:t>In April, at the request of O.E.,  SBG conducted a survey of commercial backup/recovery service providers, specifically to support campus personal systems (desktops and laptops).  Following is a partial list of the desired features. </a:t>
            </a:r>
          </a:p>
          <a:p>
            <a:pPr marL="347472" indent="-347472">
              <a:spcBef>
                <a:spcPts val="576"/>
              </a:spcBef>
            </a:pPr>
            <a:r>
              <a:rPr lang="en-US" sz="2400" dirty="0" smtClean="0">
                <a:solidFill>
                  <a:schemeClr val="bg1"/>
                </a:solidFill>
                <a:latin typeface="Book Antiqua" pitchFamily="-96" charset="0"/>
              </a:rPr>
              <a:t>Simple client installation and configuration </a:t>
            </a:r>
          </a:p>
          <a:p>
            <a:pPr marL="347472" indent="-347472">
              <a:spcBef>
                <a:spcPts val="576"/>
              </a:spcBef>
            </a:pPr>
            <a:r>
              <a:rPr lang="en-US" sz="2400" dirty="0" smtClean="0">
                <a:solidFill>
                  <a:schemeClr val="bg1"/>
                </a:solidFill>
                <a:latin typeface="Book Antiqua" pitchFamily="-96" charset="0"/>
              </a:rPr>
              <a:t>Both onsite and remote backup/recovery of systems</a:t>
            </a:r>
          </a:p>
          <a:p>
            <a:pPr marL="347472" indent="-347472">
              <a:spcBef>
                <a:spcPts val="576"/>
              </a:spcBef>
            </a:pPr>
            <a:r>
              <a:rPr lang="en-US" sz="2400" dirty="0" smtClean="0">
                <a:solidFill>
                  <a:schemeClr val="bg1"/>
                </a:solidFill>
                <a:latin typeface="Book Antiqua" pitchFamily="-96" charset="0"/>
              </a:rPr>
              <a:t>Quick backup and recovery of large data volumes (throughput)</a:t>
            </a:r>
          </a:p>
          <a:p>
            <a:pPr marL="347472" indent="-347472">
              <a:spcBef>
                <a:spcPts val="576"/>
              </a:spcBef>
            </a:pPr>
            <a:r>
              <a:rPr lang="en-US" sz="2400" dirty="0" smtClean="0">
                <a:solidFill>
                  <a:schemeClr val="bg1"/>
                </a:solidFill>
                <a:latin typeface="Book Antiqua" pitchFamily="-96" charset="0"/>
              </a:rPr>
              <a:t>Efficient storage capacity utilization (compression, deduplication)</a:t>
            </a:r>
          </a:p>
          <a:p>
            <a:pPr marL="347472" indent="-347472">
              <a:spcBef>
                <a:spcPts val="576"/>
              </a:spcBef>
            </a:pPr>
            <a:r>
              <a:rPr lang="en-US" sz="2400" dirty="0" smtClean="0">
                <a:solidFill>
                  <a:schemeClr val="bg1"/>
                </a:solidFill>
                <a:latin typeface="Book Antiqua" pitchFamily="-96" charset="0"/>
              </a:rPr>
              <a:t>Client encryption of backup data before transmission</a:t>
            </a:r>
          </a:p>
          <a:p>
            <a:pPr marL="347472" indent="-347472">
              <a:spcBef>
                <a:spcPts val="576"/>
              </a:spcBef>
            </a:pPr>
            <a:r>
              <a:rPr lang="en-US" sz="2400" dirty="0" smtClean="0">
                <a:solidFill>
                  <a:schemeClr val="bg1"/>
                </a:solidFill>
                <a:latin typeface="Book Antiqua" pitchFamily="-96" charset="0"/>
              </a:rPr>
              <a:t>Ability to share files between users</a:t>
            </a:r>
          </a:p>
          <a:p>
            <a:pPr marL="0" indent="-225425">
              <a:spcBef>
                <a:spcPts val="0"/>
              </a:spcBef>
              <a:buNone/>
            </a:pPr>
            <a:endParaRPr lang="en-US" sz="2400" dirty="0" smtClean="0">
              <a:solidFill>
                <a:schemeClr val="bg1"/>
              </a:solidFill>
              <a:latin typeface="Book Antiqua" pitchFamily="-96" charset="0"/>
            </a:endParaRPr>
          </a:p>
          <a:p>
            <a:pPr marL="0" indent="-225425">
              <a:spcBef>
                <a:spcPts val="0"/>
              </a:spcBef>
              <a:buNone/>
            </a:pPr>
            <a:endParaRPr lang="en-US" sz="2400" dirty="0" smtClean="0">
              <a:solidFill>
                <a:schemeClr val="bg1"/>
              </a:solidFill>
              <a:latin typeface="Book Antiqua" pitchFamily="-96" charset="0"/>
            </a:endParaRPr>
          </a:p>
          <a:p>
            <a:pPr marL="0" indent="-225425">
              <a:spcBef>
                <a:spcPts val="0"/>
              </a:spcBef>
              <a:buNone/>
            </a:pPr>
            <a:endParaRPr lang="en-US" sz="2400" dirty="0" smtClean="0">
              <a:solidFill>
                <a:schemeClr val="bg1"/>
              </a:solidFill>
              <a:latin typeface="Book Antiqua" pitchFamily="-96" charset="0"/>
            </a:endParaRPr>
          </a:p>
          <a:p>
            <a:pPr marL="0" indent="-225425">
              <a:spcBef>
                <a:spcPts val="0"/>
              </a:spcBef>
              <a:buNone/>
            </a:pPr>
            <a:endParaRPr lang="en-US" sz="2400" dirty="0" smtClean="0">
              <a:solidFill>
                <a:schemeClr val="bg1"/>
              </a:solidFill>
              <a:latin typeface="Book Antiqua" pitchFamily="-96" charset="0"/>
            </a:endParaRPr>
          </a:p>
          <a:p>
            <a:pPr marL="0" indent="-225425">
              <a:spcBef>
                <a:spcPts val="0"/>
              </a:spcBef>
              <a:buNone/>
            </a:pPr>
            <a:endParaRPr lang="en-US" sz="2400" dirty="0" smtClean="0">
              <a:solidFill>
                <a:schemeClr val="bg1"/>
              </a:solidFill>
              <a:latin typeface="Book Antiqua" pitchFamily="-96" charset="0"/>
            </a:endParaRPr>
          </a:p>
          <a:p>
            <a:pPr marL="0" indent="-225425">
              <a:spcBef>
                <a:spcPts val="0"/>
              </a:spcBef>
              <a:buNone/>
            </a:pPr>
            <a:endParaRPr lang="en-US" sz="2400" dirty="0" smtClean="0">
              <a:solidFill>
                <a:schemeClr val="bg1"/>
              </a:solidFill>
              <a:latin typeface="Book Antiqua" pitchFamily="-96" charset="0"/>
            </a:endParaRPr>
          </a:p>
          <a:p>
            <a:pPr marL="0" indent="-225425">
              <a:spcBef>
                <a:spcPts val="0"/>
              </a:spcBef>
              <a:buNone/>
            </a:pPr>
            <a:endParaRPr lang="en-US" sz="2400" dirty="0" smtClean="0">
              <a:solidFill>
                <a:schemeClr val="bg1"/>
              </a:solidFill>
              <a:latin typeface="Book Antiqua" pitchFamily="-9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F662A53302D141A31DFB569A2909CF" ma:contentTypeVersion="0" ma:contentTypeDescription="Create a new document." ma:contentTypeScope="" ma:versionID="72c9d12754b5ee242ceefd49da42562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D640EE-EE9E-4FAB-8368-FE4103FAA9B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5842FB35-C040-4403-B58D-12BF1CB8CDC5}">
  <ds:schemaRefs>
    <ds:schemaRef ds:uri="http://schemas.microsoft.com/sharepoint/v3/contenttype/forms"/>
  </ds:schemaRefs>
</ds:datastoreItem>
</file>

<file path=customXml/itemProps3.xml><?xml version="1.0" encoding="utf-8"?>
<ds:datastoreItem xmlns:ds="http://schemas.openxmlformats.org/officeDocument/2006/customXml" ds:itemID="{5D803A46-CD9B-4ED5-8CC3-A49E61A888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3499</TotalTime>
  <Words>830</Words>
  <Application>Microsoft Office PowerPoint</Application>
  <PresentationFormat>On-screen Show (4:3)</PresentationFormat>
  <Paragraphs>110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IST Storage &amp; Backup Group 2011</vt:lpstr>
      <vt:lpstr>IST SAN - 2011</vt:lpstr>
      <vt:lpstr>Slide 3</vt:lpstr>
      <vt:lpstr>IST SAN – New Tier Rates</vt:lpstr>
      <vt:lpstr>Slide 5</vt:lpstr>
      <vt:lpstr>IST SAN – Evolving Technology</vt:lpstr>
      <vt:lpstr>IST Disaster Recovery </vt:lpstr>
      <vt:lpstr>IST Network Attached Storage </vt:lpstr>
      <vt:lpstr>Desktop Backup Alternatives</vt:lpstr>
      <vt:lpstr>Desktop Backup Alternatives</vt:lpstr>
      <vt:lpstr>UCBackup Update</vt:lpstr>
      <vt:lpstr>Comments and Questions</vt:lpstr>
    </vt:vector>
  </TitlesOfParts>
  <Company>IST-CCS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jshnell</dc:creator>
  <cp:lastModifiedBy>jshnell</cp:lastModifiedBy>
  <cp:revision>325</cp:revision>
  <dcterms:created xsi:type="dcterms:W3CDTF">2010-03-12T20:12:07Z</dcterms:created>
  <dcterms:modified xsi:type="dcterms:W3CDTF">2011-09-28T20:20:04Z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0x01010069F662A53302D141A31DFB569A2909CF</vt:lpwstr>
  </property>
</Properties>
</file>