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92" r:id="rId6"/>
    <p:sldId id="334" r:id="rId7"/>
    <p:sldId id="286" r:id="rId8"/>
    <p:sldId id="287" r:id="rId9"/>
    <p:sldId id="288" r:id="rId10"/>
    <p:sldId id="289" r:id="rId11"/>
    <p:sldId id="290" r:id="rId12"/>
    <p:sldId id="258" r:id="rId13"/>
    <p:sldId id="333" r:id="rId14"/>
    <p:sldId id="327" r:id="rId15"/>
    <p:sldId id="323" r:id="rId16"/>
    <p:sldId id="335" r:id="rId17"/>
    <p:sldId id="339" r:id="rId18"/>
    <p:sldId id="336" r:id="rId19"/>
    <p:sldId id="331" r:id="rId20"/>
    <p:sldId id="332" r:id="rId21"/>
    <p:sldId id="326" r:id="rId22"/>
    <p:sldId id="317" r:id="rId23"/>
    <p:sldId id="314" r:id="rId24"/>
    <p:sldId id="264" r:id="rId25"/>
    <p:sldId id="337" r:id="rId26"/>
    <p:sldId id="305" r:id="rId27"/>
    <p:sldId id="320" r:id="rId28"/>
    <p:sldId id="330" r:id="rId29"/>
    <p:sldId id="338" r:id="rId30"/>
    <p:sldId id="325" r:id="rId31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Book Antiqua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74171" autoAdjust="0"/>
  </p:normalViewPr>
  <p:slideViewPr>
    <p:cSldViewPr>
      <p:cViewPr varScale="1">
        <p:scale>
          <a:sx n="82" d="100"/>
          <a:sy n="82" d="100"/>
        </p:scale>
        <p:origin x="-17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9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al:Users:jonathon:Downloads:UCB%20Cloud%20Tren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VM Creations per</a:t>
            </a:r>
            <a:r>
              <a:rPr lang="en-US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Month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rPr lang="en-US" sz="12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July 2006 - December 2011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20"/>
          <c:order val="0"/>
          <c:tx>
            <c:strRef>
              <c:f>'VM Data'!$D$1</c:f>
              <c:strCache>
                <c:ptCount val="1"/>
                <c:pt idx="0">
                  <c:v>Creations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trendline>
            <c:spPr>
              <a:ln>
                <a:solidFill>
                  <a:schemeClr val="accent3">
                    <a:lumMod val="95000"/>
                  </a:schemeClr>
                </a:solidFill>
              </a:ln>
            </c:spPr>
            <c:trendlineType val="exp"/>
            <c:forward val="20"/>
            <c:backward val="3"/>
            <c:dispRSqr val="0"/>
            <c:dispEq val="0"/>
          </c:trendline>
          <c:xVal>
            <c:numRef>
              <c:f>'VM Data'!$C$2:$C$64</c:f>
              <c:numCache>
                <c:formatCode>m/d/yy</c:formatCode>
                <c:ptCount val="63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</c:numCache>
            </c:numRef>
          </c:xVal>
          <c:yVal>
            <c:numRef>
              <c:f>'VM Data'!$D$2:$D$64</c:f>
              <c:numCache>
                <c:formatCode>General</c:formatCode>
                <c:ptCount val="63"/>
                <c:pt idx="0">
                  <c:v>2</c:v>
                </c:pt>
                <c:pt idx="1">
                  <c:v>3</c:v>
                </c:pt>
                <c:pt idx="2">
                  <c:v>24</c:v>
                </c:pt>
                <c:pt idx="3">
                  <c:v>5</c:v>
                </c:pt>
                <c:pt idx="4">
                  <c:v>9</c:v>
                </c:pt>
                <c:pt idx="5">
                  <c:v>27</c:v>
                </c:pt>
                <c:pt idx="6">
                  <c:v>13</c:v>
                </c:pt>
                <c:pt idx="7">
                  <c:v>4</c:v>
                </c:pt>
                <c:pt idx="8">
                  <c:v>12</c:v>
                </c:pt>
                <c:pt idx="9">
                  <c:v>8</c:v>
                </c:pt>
                <c:pt idx="10">
                  <c:v>10</c:v>
                </c:pt>
                <c:pt idx="11">
                  <c:v>6</c:v>
                </c:pt>
                <c:pt idx="12">
                  <c:v>3</c:v>
                </c:pt>
                <c:pt idx="13">
                  <c:v>14</c:v>
                </c:pt>
                <c:pt idx="14">
                  <c:v>18</c:v>
                </c:pt>
                <c:pt idx="15">
                  <c:v>10</c:v>
                </c:pt>
                <c:pt idx="16">
                  <c:v>15</c:v>
                </c:pt>
                <c:pt idx="17">
                  <c:v>25</c:v>
                </c:pt>
                <c:pt idx="18">
                  <c:v>12</c:v>
                </c:pt>
                <c:pt idx="19">
                  <c:v>14</c:v>
                </c:pt>
                <c:pt idx="20">
                  <c:v>6</c:v>
                </c:pt>
                <c:pt idx="21">
                  <c:v>10</c:v>
                </c:pt>
                <c:pt idx="22">
                  <c:v>11</c:v>
                </c:pt>
                <c:pt idx="23">
                  <c:v>15</c:v>
                </c:pt>
                <c:pt idx="24">
                  <c:v>13</c:v>
                </c:pt>
                <c:pt idx="25">
                  <c:v>13</c:v>
                </c:pt>
                <c:pt idx="26">
                  <c:v>10</c:v>
                </c:pt>
                <c:pt idx="27">
                  <c:v>27</c:v>
                </c:pt>
                <c:pt idx="28">
                  <c:v>13</c:v>
                </c:pt>
                <c:pt idx="29">
                  <c:v>27</c:v>
                </c:pt>
                <c:pt idx="30">
                  <c:v>15</c:v>
                </c:pt>
                <c:pt idx="31">
                  <c:v>11</c:v>
                </c:pt>
                <c:pt idx="32">
                  <c:v>25</c:v>
                </c:pt>
                <c:pt idx="33">
                  <c:v>28</c:v>
                </c:pt>
                <c:pt idx="34">
                  <c:v>40</c:v>
                </c:pt>
                <c:pt idx="35">
                  <c:v>28</c:v>
                </c:pt>
                <c:pt idx="36">
                  <c:v>19</c:v>
                </c:pt>
                <c:pt idx="37">
                  <c:v>19</c:v>
                </c:pt>
                <c:pt idx="38">
                  <c:v>23</c:v>
                </c:pt>
                <c:pt idx="39">
                  <c:v>14</c:v>
                </c:pt>
                <c:pt idx="40">
                  <c:v>23</c:v>
                </c:pt>
                <c:pt idx="41">
                  <c:v>30</c:v>
                </c:pt>
                <c:pt idx="42">
                  <c:v>23</c:v>
                </c:pt>
                <c:pt idx="43">
                  <c:v>30</c:v>
                </c:pt>
                <c:pt idx="44">
                  <c:v>33</c:v>
                </c:pt>
                <c:pt idx="45">
                  <c:v>42</c:v>
                </c:pt>
                <c:pt idx="46">
                  <c:v>28</c:v>
                </c:pt>
                <c:pt idx="47">
                  <c:v>28</c:v>
                </c:pt>
                <c:pt idx="48">
                  <c:v>32</c:v>
                </c:pt>
                <c:pt idx="49">
                  <c:v>53</c:v>
                </c:pt>
                <c:pt idx="50">
                  <c:v>27</c:v>
                </c:pt>
                <c:pt idx="51">
                  <c:v>24</c:v>
                </c:pt>
                <c:pt idx="52">
                  <c:v>30</c:v>
                </c:pt>
                <c:pt idx="53">
                  <c:v>38</c:v>
                </c:pt>
                <c:pt idx="54">
                  <c:v>39</c:v>
                </c:pt>
                <c:pt idx="55">
                  <c:v>43</c:v>
                </c:pt>
                <c:pt idx="56">
                  <c:v>50</c:v>
                </c:pt>
                <c:pt idx="57">
                  <c:v>45</c:v>
                </c:pt>
                <c:pt idx="58">
                  <c:v>35</c:v>
                </c:pt>
                <c:pt idx="59">
                  <c:v>48</c:v>
                </c:pt>
                <c:pt idx="60">
                  <c:v>77</c:v>
                </c:pt>
                <c:pt idx="61">
                  <c:v>49</c:v>
                </c:pt>
                <c:pt idx="62">
                  <c:v>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490752"/>
        <c:axId val="110492288"/>
      </c:scatterChart>
      <c:valAx>
        <c:axId val="110490752"/>
        <c:scaling>
          <c:orientation val="minMax"/>
          <c:max val="40900"/>
          <c:min val="38900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/>
          <a:lstStyle/>
          <a:p>
            <a: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en-US"/>
          </a:p>
        </c:txPr>
        <c:crossAx val="110492288"/>
        <c:crosses val="autoZero"/>
        <c:crossBetween val="midCat"/>
      </c:valAx>
      <c:valAx>
        <c:axId val="110492288"/>
        <c:scaling>
          <c:orientation val="minMax"/>
          <c:max val="8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en-US"/>
          </a:p>
        </c:txPr>
        <c:crossAx val="1104907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644EA-D576-401C-8AB9-F284065CD99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1C11C-E491-43B9-9E7E-1FB93DFC5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6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5DE541E6-1F2A-4355-8A84-BE108B1DDD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02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Give a little background on who we are, how long we’ve been doing this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 smtClean="0"/>
              <a:t>We are adding</a:t>
            </a:r>
            <a:r>
              <a:rPr lang="en-US" sz="1200" b="0" baseline="0" dirty="0" smtClean="0"/>
              <a:t> more servers per month</a:t>
            </a:r>
          </a:p>
          <a:p>
            <a:r>
              <a:rPr lang="en-US" sz="1200" b="0" baseline="0" dirty="0" smtClean="0"/>
              <a:t>	Comes with increased load on our </a:t>
            </a:r>
            <a:r>
              <a:rPr lang="en-US" sz="1200" b="1" baseline="0" dirty="0" smtClean="0"/>
              <a:t>systems administrators</a:t>
            </a:r>
          </a:p>
          <a:p>
            <a:r>
              <a:rPr lang="en-US" sz="1200" b="1" baseline="0" dirty="0" smtClean="0"/>
              <a:t>	We are now adding more than 1 </a:t>
            </a:r>
            <a:r>
              <a:rPr lang="en-US" sz="1200" b="1" baseline="0" dirty="0" err="1" smtClean="0"/>
              <a:t>vm</a:t>
            </a:r>
            <a:r>
              <a:rPr lang="en-US" sz="1200" b="1" baseline="0" dirty="0" smtClean="0"/>
              <a:t> per day on average</a:t>
            </a:r>
          </a:p>
          <a:p>
            <a:endParaRPr lang="en-US" sz="1200" b="0" baseline="0" dirty="0" smtClean="0"/>
          </a:p>
          <a:p>
            <a:r>
              <a:rPr lang="en-US" sz="1200" b="0" baseline="0" dirty="0" smtClean="0"/>
              <a:t>Need to do more with the same number of resources</a:t>
            </a:r>
          </a:p>
          <a:p>
            <a:r>
              <a:rPr lang="en-US" sz="1200" b="0" baseline="0" dirty="0" smtClean="0"/>
              <a:t>	WE also want to </a:t>
            </a:r>
            <a:r>
              <a:rPr lang="en-US" sz="1200" b="1" baseline="0" dirty="0" smtClean="0"/>
              <a:t>continuously improve our processes</a:t>
            </a:r>
          </a:p>
          <a:p>
            <a:r>
              <a:rPr lang="en-US" sz="1200" b="0" baseline="0" dirty="0" smtClean="0"/>
              <a:t>	Give more </a:t>
            </a:r>
            <a:r>
              <a:rPr lang="en-US" sz="1200" b="1" baseline="0" dirty="0" smtClean="0"/>
              <a:t>control</a:t>
            </a:r>
            <a:r>
              <a:rPr lang="en-US" sz="1200" b="0" baseline="0" dirty="0" smtClean="0"/>
              <a:t> to our </a:t>
            </a:r>
            <a:r>
              <a:rPr lang="en-US" sz="1200" b="1" baseline="0" dirty="0" smtClean="0"/>
              <a:t>customers</a:t>
            </a:r>
          </a:p>
          <a:p>
            <a:r>
              <a:rPr lang="en-US" sz="1200" b="0" baseline="0" dirty="0" smtClean="0"/>
              <a:t>	And balance this all with increased pressure to </a:t>
            </a:r>
            <a:r>
              <a:rPr lang="en-US" sz="1200" b="1" baseline="0" dirty="0" smtClean="0"/>
              <a:t>lower costs</a:t>
            </a:r>
          </a:p>
          <a:p>
            <a:endParaRPr lang="en-US" sz="1200" b="0" baseline="0" dirty="0" smtClean="0"/>
          </a:p>
          <a:p>
            <a:r>
              <a:rPr lang="en-US" sz="1200" b="0" baseline="0" dirty="0" smtClean="0"/>
              <a:t>We are aggressively pursing </a:t>
            </a:r>
            <a:r>
              <a:rPr lang="en-US" sz="1200" b="1" baseline="0" dirty="0" smtClean="0"/>
              <a:t>automation</a:t>
            </a:r>
            <a:r>
              <a:rPr lang="en-US" sz="1200" b="0" baseline="0" dirty="0" smtClean="0"/>
              <a:t> and </a:t>
            </a:r>
            <a:r>
              <a:rPr lang="en-US" sz="1200" b="1" baseline="0" dirty="0" smtClean="0"/>
              <a:t>self-service</a:t>
            </a:r>
            <a:r>
              <a:rPr lang="en-US" sz="1200" b="0" baseline="0" dirty="0" smtClean="0"/>
              <a:t> for this</a:t>
            </a:r>
            <a:endParaRPr lang="en-US" sz="1200" b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Today</a:t>
            </a:r>
            <a:r>
              <a:rPr lang="en-US" baseline="0" dirty="0" smtClean="0"/>
              <a:t> the self-service portion of our service takes the form of the Estimator web tool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Developed in-house by Forrest Smalley who now works on the database team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Allows customers to price server configurations and support options and then place an order</a:t>
            </a:r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aseline="0" dirty="0" smtClean="0">
                <a:solidFill>
                  <a:schemeClr val="accent3"/>
                </a:solidFill>
              </a:rPr>
              <a:t>Show various fields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Encourage people to go to the side and play around with the settings and prices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baseline="0" dirty="0" smtClean="0"/>
              <a:t>Automation</a:t>
            </a:r>
          </a:p>
          <a:p>
            <a:pPr lvl="1"/>
            <a:endParaRPr lang="en-US" baseline="0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Implemented as back-end scripts that are triggered from the orders placed through estimator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Environment analyzed based on requesting group, CPU, memory, and storage available on 5 multi-tenants clusters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OS Configuration (for non self-managed servers)</a:t>
            </a:r>
          </a:p>
          <a:p>
            <a:pPr marL="457200" lvl="1" indent="0">
              <a:buFont typeface="Arial" pitchFamily="34" charset="0"/>
              <a:buNone/>
            </a:pPr>
            <a:endParaRPr lang="en-US" baseline="0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b="1" baseline="0" dirty="0" smtClean="0"/>
              <a:t>Advantages of automation</a:t>
            </a:r>
          </a:p>
          <a:p>
            <a:pPr marL="457200" lvl="1" indent="0">
              <a:buFont typeface="Arial" pitchFamily="34" charset="0"/>
              <a:buNone/>
            </a:pPr>
            <a:endParaRPr lang="en-US" baseline="0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Quick and consistent provisioning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Auditing is built in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Limit the potential for human error</a:t>
            </a:r>
          </a:p>
          <a:p>
            <a:pPr marL="457200" lvl="1" indent="0">
              <a:buFont typeface="Arial" pitchFamily="34" charset="0"/>
              <a:buNone/>
            </a:pPr>
            <a:endParaRPr lang="en-US" baseline="0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b="1" baseline="0" dirty="0" smtClean="0"/>
              <a:t>Turn-around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Generally within a business day for our part, no including DNS and specialized requests</a:t>
            </a:r>
          </a:p>
          <a:p>
            <a:pPr marL="457200" lvl="1" indent="0">
              <a:buFont typeface="Arial" pitchFamily="34" charset="0"/>
              <a:buNone/>
            </a:pPr>
            <a:endParaRPr lang="en-US" baseline="0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baseline="0" dirty="0" smtClean="0"/>
              <a:t>What we have today works really well, be there is room for improvement given increased demand for the service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Introduce</a:t>
            </a:r>
            <a:r>
              <a:rPr lang="en-US" b="1" baseline="0" dirty="0" smtClean="0"/>
              <a:t> 3</a:t>
            </a:r>
            <a:r>
              <a:rPr lang="en-US" b="1" baseline="30000" dirty="0" smtClean="0"/>
              <a:t>rd</a:t>
            </a:r>
            <a:r>
              <a:rPr lang="en-US" b="1" baseline="0" dirty="0" smtClean="0"/>
              <a:t>-party workflow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Looking at a couple of products for this already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Focus on the business process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Turn requests for reports and changes to our processes around more quickly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Allows us to easily insert approvals at any step</a:t>
            </a:r>
          </a:p>
          <a:p>
            <a:endParaRPr lang="en-US" b="0" dirty="0" smtClean="0"/>
          </a:p>
          <a:p>
            <a:r>
              <a:rPr lang="en-US" b="1" dirty="0" smtClean="0"/>
              <a:t>Proactive/reactive response to the</a:t>
            </a:r>
            <a:r>
              <a:rPr lang="en-US" b="1" baseline="0" dirty="0" smtClean="0"/>
              <a:t> environment</a:t>
            </a:r>
          </a:p>
          <a:p>
            <a:endParaRPr lang="en-US" b="1" baseline="0" dirty="0" smtClean="0"/>
          </a:p>
          <a:p>
            <a:pPr marL="171450" indent="-171450">
              <a:buFont typeface="Arial"/>
              <a:buChar char="•"/>
            </a:pPr>
            <a:r>
              <a:rPr lang="en-US" b="0" baseline="0" dirty="0" smtClean="0"/>
              <a:t>Looking at ways to respond proactively to things like storage, so that we can order as part of our provisioning before we hit a critical level and have to put some requests on hold</a:t>
            </a:r>
          </a:p>
          <a:p>
            <a:pPr marL="171450" indent="-171450">
              <a:buFont typeface="Arial"/>
              <a:buChar char="•"/>
            </a:pPr>
            <a:r>
              <a:rPr lang="en-US" b="0" baseline="0" dirty="0" smtClean="0"/>
              <a:t>We do always keep a buffer but from time to time we get large requests which introduce a delay</a:t>
            </a:r>
          </a:p>
          <a:p>
            <a:pPr marL="171450" indent="-171450">
              <a:buFont typeface="Arial"/>
              <a:buChar char="•"/>
            </a:pPr>
            <a:r>
              <a:rPr lang="en-US" b="0" baseline="0" smtClean="0"/>
              <a:t>Reactively </a:t>
            </a:r>
            <a:r>
              <a:rPr lang="en-US" b="0" baseline="0" dirty="0" smtClean="0"/>
              <a:t>we are starting to work on automated resolutions to certain events with our servers and virtual environment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Mention the SAN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(12/12/11 11:02) -----</a:t>
            </a:r>
          </a:p>
          <a:p>
            <a:r>
              <a:rPr lang="en-US" dirty="0"/>
              <a:t>Say what granular access is, for examle Haas has basically full control of their environment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Enterprise Windows team run in this environment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Enterprise Windows team </a:t>
            </a:r>
            <a:r>
              <a:rPr lang="en-US" dirty="0" smtClean="0"/>
              <a:t>run in this environment</a:t>
            </a:r>
          </a:p>
          <a:p>
            <a:pPr>
              <a:buFontTx/>
              <a:buNone/>
            </a:pPr>
            <a:r>
              <a:rPr lang="en-US" dirty="0" smtClean="0"/>
              <a:t>----- Meeting Notes (12/12/11 10:31) -----</a:t>
            </a:r>
          </a:p>
          <a:p>
            <a:pPr>
              <a:buFontTx/>
              <a:buNone/>
            </a:pPr>
            <a:r>
              <a:rPr lang="en-US" dirty="0" smtClean="0"/>
              <a:t>Mention what some of these do, for example web servers, file server, db severs etc.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(12/12/11 10:31) -----</a:t>
            </a:r>
          </a:p>
          <a:p>
            <a:r>
              <a:rPr lang="en-US" dirty="0"/>
              <a:t>Maybe gloss over this a little bit and go more into detail on the Dell comparison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(12/12/11 10:31) -----</a:t>
            </a:r>
          </a:p>
          <a:p>
            <a:r>
              <a:rPr lang="en-US" dirty="0"/>
              <a:t>Move bandwidth down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27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Emphasize shelf-life of servers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•	hardware does die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•	don’t have to pay for peak up-front, but can add additional hardware as needed for peak periods and only pay for that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•	turn hardware upgrades around within 4 business hours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•	VM typically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80% more efficient than hardware equivalent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VMware GSX 2002-2003</a:t>
            </a:r>
          </a:p>
          <a:p>
            <a:pPr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9 years ago</a:t>
            </a:r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Active directory Training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Some minor development servers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ESX 2.5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Move to the SAN gave us the ability to move VMs to different hosts to balance load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Migration of development environments to VMs (P2Vs, new builds)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----- Meeting Notes (12/12/11 11:09) -----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JT - Click Twice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Clustering gave us DRS, live migrations (VMotion), HA</a:t>
            </a:r>
          </a:p>
          <a:p>
            <a:r>
              <a:rPr lang="en-US" baseline="0" dirty="0" smtClean="0"/>
              <a:t>- Inventory expansion in the form of more storage and more VMs</a:t>
            </a:r>
          </a:p>
          <a:p>
            <a:r>
              <a:rPr lang="en-US" baseline="0" dirty="0" smtClean="0"/>
              <a:t>----- Meeting Notes (12/12/11 11:09) -----</a:t>
            </a:r>
          </a:p>
          <a:p>
            <a:r>
              <a:rPr lang="en-US" baseline="0" dirty="0" smtClean="0"/>
              <a:t>JT - Click 1, 2, 3 times</a:t>
            </a:r>
          </a:p>
          <a:p>
            <a:r>
              <a:rPr lang="en-US" baseline="0" dirty="0" smtClean="0"/>
              <a:t>When talkig about more hosts start to click again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More hosts = more VMs = more storage = more hosts = more VMs = Locking issues</a:t>
            </a:r>
          </a:p>
          <a:p>
            <a:pPr>
              <a:buFontTx/>
              <a:buNone/>
            </a:pP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Creation of Smaller clusters</a:t>
            </a:r>
            <a:r>
              <a:rPr lang="en-US" baseline="0" dirty="0" smtClean="0"/>
              <a:t> &amp; isolated storage to help combat locking issues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still had the ability to move Guests between clusters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----- Meeting Notes (12/12/11 11:09) -----</a:t>
            </a:r>
          </a:p>
          <a:p>
            <a:pPr marL="171450" indent="-171450">
              <a:buFontTx/>
              <a:buChar char="-"/>
            </a:pPr>
            <a:r>
              <a:rPr lang="en-US" dirty="0"/>
              <a:t>JT - Click again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D709-6B9B-4663-B769-2D982327B157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Including</a:t>
            </a:r>
            <a:r>
              <a:rPr lang="en-US" baseline="0" dirty="0" smtClean="0"/>
              <a:t> a Dedicated Production Oracle cluster</a:t>
            </a:r>
          </a:p>
          <a:p>
            <a:r>
              <a:rPr lang="en-US" baseline="0" dirty="0" smtClean="0"/>
              <a:t>Four tiers of storage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E9404-93B9-4C35-B4FF-F71915574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19499-DE2E-48A5-A3BE-9A99D113A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04B4B-E635-43C4-A111-09EC48687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24176-227E-47E1-B814-8EF9BE8D3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7C349-BCDB-4215-9376-F3AD2EC78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59E86-605C-4740-9453-8C317979F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DFF58-909E-47B3-8F60-ED8655E76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D6650-4CDD-4AF3-80F7-AA3318912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D35B0-73C8-45F9-83EF-93A5B6F93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A3568-1951-4905-B293-776FDFEBE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084C5-6BC3-4088-9646-D099F2C15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41AF1F95-9F85-411F-9E01-99C8AE099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060575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IST’s Cloud or Virtual Private Server </a:t>
            </a:r>
            <a:r>
              <a:rPr lang="en-US" sz="2800" dirty="0" smtClean="0">
                <a:solidFill>
                  <a:schemeClr val="bg1"/>
                </a:solidFill>
              </a:rPr>
              <a:t>Offering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 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 </a:t>
            </a:r>
            <a:r>
              <a:rPr lang="en-US" sz="2800" dirty="0">
                <a:solidFill>
                  <a:schemeClr val="bg1"/>
                </a:solidFill>
              </a:rPr>
              <a:t>h</a:t>
            </a:r>
            <a:r>
              <a:rPr lang="en-US" sz="2800" dirty="0" smtClean="0">
                <a:solidFill>
                  <a:schemeClr val="bg1"/>
                </a:solidFill>
              </a:rPr>
              <a:t>istory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challenges </a:t>
            </a:r>
            <a:r>
              <a:rPr lang="en-US" sz="2800" dirty="0">
                <a:solidFill>
                  <a:schemeClr val="bg1"/>
                </a:solidFill>
              </a:rPr>
              <a:t>and </a:t>
            </a:r>
            <a:r>
              <a:rPr lang="en-US" sz="2800" dirty="0" smtClean="0">
                <a:solidFill>
                  <a:schemeClr val="bg1"/>
                </a:solidFill>
              </a:rPr>
              <a:t>where </a:t>
            </a:r>
            <a:r>
              <a:rPr lang="en-US" sz="2800" dirty="0">
                <a:solidFill>
                  <a:schemeClr val="bg1"/>
                </a:solidFill>
              </a:rPr>
              <a:t>we are </a:t>
            </a:r>
            <a:r>
              <a:rPr lang="en-US" sz="2800" dirty="0" smtClean="0">
                <a:solidFill>
                  <a:schemeClr val="bg1"/>
                </a:solidFill>
              </a:rPr>
              <a:t>today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3"/>
                </a:solidFill>
              </a:rPr>
              <a:t>Blaine Isbelle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Jonathon Taylor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7200" y="228600"/>
            <a:ext cx="4876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Challenges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47368" y="1676398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b="0" dirty="0" smtClean="0">
              <a:solidFill>
                <a:schemeClr val="accent3"/>
              </a:solidFill>
            </a:endParaRPr>
          </a:p>
          <a:p>
            <a:endParaRPr lang="en-US" b="0" dirty="0">
              <a:solidFill>
                <a:schemeClr val="accent3"/>
              </a:solidFill>
            </a:endParaRPr>
          </a:p>
          <a:p>
            <a:r>
              <a:rPr lang="en-US" sz="3600" dirty="0" smtClean="0">
                <a:solidFill>
                  <a:schemeClr val="accent3"/>
                </a:solidFill>
              </a:rPr>
              <a:t>Keeping up with high adoption rate</a:t>
            </a:r>
          </a:p>
          <a:p>
            <a:r>
              <a:rPr lang="en-US" b="0" dirty="0">
                <a:solidFill>
                  <a:schemeClr val="accent3"/>
                </a:solidFill>
              </a:rPr>
              <a:t>Securing the </a:t>
            </a:r>
            <a:r>
              <a:rPr lang="en-US" b="0" dirty="0" smtClean="0">
                <a:solidFill>
                  <a:schemeClr val="accent3"/>
                </a:solidFill>
              </a:rPr>
              <a:t>environment</a:t>
            </a:r>
          </a:p>
          <a:p>
            <a:endParaRPr lang="en-US" b="0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7200" y="228600"/>
            <a:ext cx="4876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Challenges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47368" y="1676398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b="0" dirty="0" smtClean="0">
              <a:solidFill>
                <a:schemeClr val="accent3"/>
              </a:solidFill>
            </a:endParaRPr>
          </a:p>
          <a:p>
            <a:endParaRPr lang="en-US" b="0" dirty="0" smtClean="0">
              <a:solidFill>
                <a:schemeClr val="accent3"/>
              </a:solidFill>
            </a:endParaRPr>
          </a:p>
          <a:p>
            <a:endParaRPr lang="en-US" b="0" dirty="0" smtClean="0">
              <a:solidFill>
                <a:schemeClr val="accent3"/>
              </a:solidFill>
            </a:endParaRPr>
          </a:p>
          <a:p>
            <a:endParaRPr lang="en-US" b="0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220585"/>
              </p:ext>
            </p:extLst>
          </p:nvPr>
        </p:nvGraphicFramePr>
        <p:xfrm>
          <a:off x="152400" y="1828800"/>
          <a:ext cx="8839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8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Automation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Current Process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Self-service front-end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Estimator – http://</a:t>
            </a:r>
            <a:r>
              <a:rPr lang="en-US" dirty="0" err="1" smtClean="0">
                <a:solidFill>
                  <a:schemeClr val="accent3"/>
                </a:solidFill>
              </a:rPr>
              <a:t>estimator.berkeley.edu</a:t>
            </a:r>
            <a:endParaRPr lang="en-US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Price server and support options</a:t>
            </a:r>
          </a:p>
          <a:p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Automation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384" y="1524000"/>
            <a:ext cx="5207232" cy="518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Automation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261" y="1524000"/>
            <a:ext cx="5693478" cy="515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Automation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Current Process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Scripted back-end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Intelligent </a:t>
            </a:r>
            <a:r>
              <a:rPr lang="en-US" dirty="0" smtClean="0">
                <a:solidFill>
                  <a:schemeClr val="accent3"/>
                </a:solidFill>
              </a:rPr>
              <a:t>cluster and storage placement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VPS </a:t>
            </a:r>
            <a:r>
              <a:rPr lang="en-US" dirty="0" smtClean="0">
                <a:solidFill>
                  <a:schemeClr val="accent3"/>
                </a:solidFill>
              </a:rPr>
              <a:t>configuration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Inherent advantages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Quick turn-around</a:t>
            </a:r>
          </a:p>
          <a:p>
            <a:pPr lvl="1"/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Automation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09600" y="18288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chemeClr val="accent3"/>
                </a:solidFill>
              </a:rPr>
              <a:t>Next Steps</a:t>
            </a:r>
          </a:p>
          <a:p>
            <a:r>
              <a:rPr lang="en-US" b="0" dirty="0" smtClean="0">
                <a:solidFill>
                  <a:schemeClr val="accent3"/>
                </a:solidFill>
              </a:rPr>
              <a:t>Introduce 3</a:t>
            </a:r>
            <a:r>
              <a:rPr lang="en-US" b="0" baseline="30000" dirty="0" smtClean="0">
                <a:solidFill>
                  <a:schemeClr val="accent3"/>
                </a:solidFill>
              </a:rPr>
              <a:t>rd</a:t>
            </a:r>
            <a:r>
              <a:rPr lang="en-US" b="0" dirty="0" smtClean="0">
                <a:solidFill>
                  <a:schemeClr val="accent3"/>
                </a:solidFill>
              </a:rPr>
              <a:t>-party workflow</a:t>
            </a:r>
          </a:p>
          <a:p>
            <a:pPr lvl="1"/>
            <a:r>
              <a:rPr lang="en-US" b="0" dirty="0" smtClean="0">
                <a:solidFill>
                  <a:schemeClr val="accent3"/>
                </a:solidFill>
              </a:rPr>
              <a:t>Faster turn-around</a:t>
            </a:r>
          </a:p>
          <a:p>
            <a:pPr lvl="1"/>
            <a:r>
              <a:rPr lang="en-US" b="0" dirty="0" smtClean="0">
                <a:solidFill>
                  <a:schemeClr val="accent3"/>
                </a:solidFill>
              </a:rPr>
              <a:t>Business process and approvals</a:t>
            </a:r>
          </a:p>
          <a:p>
            <a:pPr lvl="1"/>
            <a:r>
              <a:rPr lang="en-US" b="0" dirty="0" smtClean="0">
                <a:solidFill>
                  <a:schemeClr val="accent3"/>
                </a:solidFill>
              </a:rPr>
              <a:t>Proactive/reactive response</a:t>
            </a:r>
          </a:p>
          <a:p>
            <a:endParaRPr lang="en-US" b="0" dirty="0" smtClean="0">
              <a:solidFill>
                <a:schemeClr val="accent3"/>
              </a:solidFill>
            </a:endParaRPr>
          </a:p>
          <a:p>
            <a:pPr lvl="1"/>
            <a:endParaRPr lang="en-US" b="0" dirty="0" smtClean="0">
              <a:solidFill>
                <a:schemeClr val="accent3"/>
              </a:solidFill>
            </a:endParaRPr>
          </a:p>
          <a:p>
            <a:endParaRPr lang="en-US" b="0" dirty="0" smtClean="0">
              <a:solidFill>
                <a:schemeClr val="accent3"/>
              </a:solidFill>
            </a:endParaRPr>
          </a:p>
          <a:p>
            <a:pPr>
              <a:buFontTx/>
              <a:buNone/>
            </a:pPr>
            <a:endParaRPr lang="en-US" b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7200" y="228600"/>
            <a:ext cx="4876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Challenges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47368" y="1676398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b="0" dirty="0" smtClean="0">
              <a:solidFill>
                <a:srgbClr val="FFFFFF"/>
              </a:solidFill>
            </a:endParaRPr>
          </a:p>
          <a:p>
            <a:endParaRPr lang="en-US" b="0" dirty="0">
              <a:solidFill>
                <a:srgbClr val="FFFFFF"/>
              </a:solidFill>
            </a:endParaRPr>
          </a:p>
          <a:p>
            <a:r>
              <a:rPr lang="en-US" b="0" dirty="0" smtClean="0">
                <a:solidFill>
                  <a:srgbClr val="FFFFFF"/>
                </a:solidFill>
              </a:rPr>
              <a:t>Keeping up with high adoption rate</a:t>
            </a:r>
          </a:p>
          <a:p>
            <a:r>
              <a:rPr lang="en-US" sz="3600" dirty="0">
                <a:solidFill>
                  <a:srgbClr val="FFFFFF"/>
                </a:solidFill>
              </a:rPr>
              <a:t>Securing the </a:t>
            </a:r>
            <a:r>
              <a:rPr lang="en-US" sz="3600" dirty="0" smtClean="0">
                <a:solidFill>
                  <a:srgbClr val="FFFFFF"/>
                </a:solidFill>
              </a:rPr>
              <a:t>environment</a:t>
            </a:r>
          </a:p>
          <a:p>
            <a:endParaRPr lang="en-US" b="0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3"/>
                </a:solidFill>
              </a:rPr>
              <a:t>Security and Configuration Management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Locking it down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Physical hardware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Hypervisor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All </a:t>
            </a:r>
            <a:r>
              <a:rPr lang="en-US" dirty="0" smtClean="0">
                <a:solidFill>
                  <a:schemeClr val="accent3"/>
                </a:solidFill>
              </a:rPr>
              <a:t>access </a:t>
            </a:r>
            <a:r>
              <a:rPr lang="en-US" dirty="0" smtClean="0">
                <a:solidFill>
                  <a:schemeClr val="accent3"/>
                </a:solidFill>
              </a:rPr>
              <a:t>done via bastion host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HyTrust Security Appliance 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Root password vaulting</a:t>
            </a:r>
          </a:p>
          <a:p>
            <a:r>
              <a:rPr lang="en-US" dirty="0">
                <a:solidFill>
                  <a:schemeClr val="accent3"/>
                </a:solidFill>
              </a:rPr>
              <a:t>Principle of least privilege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pPr lvl="1"/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4419600" y="381000"/>
            <a:ext cx="4495800" cy="9906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endParaRPr lang="en-US" sz="3600" b="0" kern="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676400"/>
            <a:ext cx="8229600" cy="4906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Dedicated Clusters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 smtClean="0">
                <a:solidFill>
                  <a:schemeClr val="accent3"/>
                </a:solidFill>
                <a:latin typeface="+mn-lt"/>
              </a:rPr>
              <a:t>Logically isolated storage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Dedicated networks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 smtClean="0">
                <a:solidFill>
                  <a:schemeClr val="accent3"/>
                </a:solidFill>
                <a:latin typeface="+mn-lt"/>
              </a:rPr>
              <a:t>Tuned for specific workloads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 smtClean="0">
                <a:solidFill>
                  <a:schemeClr val="accent3"/>
                </a:solidFill>
                <a:latin typeface="+mn-lt"/>
              </a:rPr>
              <a:t>Granular access controls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59306" y="268513"/>
            <a:ext cx="24416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FFFFFF"/>
                </a:solidFill>
                <a:latin typeface="Arial"/>
              </a:rPr>
              <a:t>Use Cases</a:t>
            </a:r>
          </a:p>
        </p:txBody>
      </p:sp>
    </p:spTree>
    <p:extLst>
      <p:ext uri="{BB962C8B-B14F-4D97-AF65-F5344CB8AC3E}">
        <p14:creationId xmlns:p14="http://schemas.microsoft.com/office/powerpoint/2010/main" val="32846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Agenda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3"/>
                </a:solidFill>
              </a:rPr>
              <a:t>History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Challenges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Current </a:t>
            </a:r>
            <a:r>
              <a:rPr lang="en-US" sz="2400" dirty="0" smtClean="0">
                <a:solidFill>
                  <a:schemeClr val="accent3"/>
                </a:solidFill>
              </a:rPr>
              <a:t>environment</a:t>
            </a:r>
            <a:endParaRPr lang="en-US" sz="2400" dirty="0" smtClean="0">
              <a:solidFill>
                <a:schemeClr val="accent3"/>
              </a:solidFill>
            </a:endParaRPr>
          </a:p>
          <a:p>
            <a:r>
              <a:rPr lang="en-US" sz="2400" dirty="0" smtClean="0">
                <a:solidFill>
                  <a:schemeClr val="accent3"/>
                </a:solidFill>
              </a:rPr>
              <a:t>Security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What’s next?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" name="Title 2"/>
          <p:cNvSpPr txBox="1">
            <a:spLocks/>
          </p:cNvSpPr>
          <p:nvPr/>
        </p:nvSpPr>
        <p:spPr>
          <a:xfrm>
            <a:off x="4419600" y="381000"/>
            <a:ext cx="4495800" cy="9144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chemeClr val="accent3"/>
                </a:solidFill>
                <a:latin typeface="+mj-lt"/>
              </a:rPr>
              <a:t>Use Cases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Dedicated Cluster Customers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UC Merced</a:t>
            </a:r>
          </a:p>
          <a:p>
            <a:pPr lvl="2"/>
            <a:r>
              <a:rPr lang="en-US" sz="2800" dirty="0" smtClean="0">
                <a:solidFill>
                  <a:schemeClr val="bg1"/>
                </a:solidFill>
              </a:rPr>
              <a:t>Offsite dedicated environment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University Health Services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CalNet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Haas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IST’s DBA Services</a:t>
            </a:r>
          </a:p>
          <a:p>
            <a:pPr lvl="2"/>
            <a:r>
              <a:rPr lang="en-US" sz="2800" dirty="0" smtClean="0">
                <a:solidFill>
                  <a:schemeClr val="bg1"/>
                </a:solidFill>
              </a:rPr>
              <a:t>Oracle, MS SQL, MySQL, </a:t>
            </a:r>
            <a:r>
              <a:rPr lang="en-US" sz="2800" dirty="0" err="1" smtClean="0">
                <a:solidFill>
                  <a:schemeClr val="bg1"/>
                </a:solidFill>
              </a:rPr>
              <a:t>PostgreSQL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Use Cases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Virtual Private Server (VPS) Service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Multi-tenant Environment</a:t>
            </a:r>
            <a:endParaRPr lang="en-US" dirty="0">
              <a:solidFill>
                <a:schemeClr val="accent3"/>
              </a:solidFill>
            </a:endParaRP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Hearst Datacenter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San Diego Supercomputer Center (SDSC)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Use Cases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Virtual Private Server Service Customers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endParaRPr lang="en-US" sz="1600" dirty="0" smtClean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ASUC	</a:t>
            </a:r>
            <a:r>
              <a:rPr lang="en-US" sz="2000" dirty="0" smtClean="0">
                <a:solidFill>
                  <a:schemeClr val="accent3"/>
                </a:solidFill>
              </a:rPr>
              <a:t>			Grad </a:t>
            </a:r>
            <a:r>
              <a:rPr lang="en-US" sz="2000" dirty="0">
                <a:solidFill>
                  <a:schemeClr val="accent3"/>
                </a:solidFill>
              </a:rPr>
              <a:t>Division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BFS	</a:t>
            </a:r>
            <a:r>
              <a:rPr lang="en-US" sz="2000" dirty="0" smtClean="0">
                <a:solidFill>
                  <a:schemeClr val="accent3"/>
                </a:solidFill>
              </a:rPr>
              <a:t>			HRMS</a:t>
            </a:r>
            <a:endParaRPr lang="en-US" sz="2000" dirty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Boalt School of Law	</a:t>
            </a:r>
            <a:r>
              <a:rPr lang="en-US" sz="2000" dirty="0" smtClean="0">
                <a:solidFill>
                  <a:schemeClr val="accent3"/>
                </a:solidFill>
              </a:rPr>
              <a:t>		Office </a:t>
            </a:r>
            <a:r>
              <a:rPr lang="en-US" sz="2000" dirty="0">
                <a:solidFill>
                  <a:schemeClr val="accent3"/>
                </a:solidFill>
              </a:rPr>
              <a:t>of Public Affairs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College of Letters and Science	Office of the Registrar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Department of Chemistry	</a:t>
            </a:r>
            <a:r>
              <a:rPr lang="en-US" sz="2000" dirty="0" smtClean="0">
                <a:solidFill>
                  <a:schemeClr val="accent3"/>
                </a:solidFill>
              </a:rPr>
              <a:t>	SAIT</a:t>
            </a:r>
            <a:endParaRPr lang="en-US" sz="2000" dirty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Disabled Students Program	</a:t>
            </a:r>
            <a:r>
              <a:rPr lang="en-US" sz="2000" dirty="0" smtClean="0">
                <a:solidFill>
                  <a:schemeClr val="accent3"/>
                </a:solidFill>
              </a:rPr>
              <a:t>	School </a:t>
            </a:r>
            <a:r>
              <a:rPr lang="en-US" sz="2000" dirty="0">
                <a:solidFill>
                  <a:schemeClr val="accent3"/>
                </a:solidFill>
              </a:rPr>
              <a:t>of Public Health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EECS	</a:t>
            </a:r>
            <a:r>
              <a:rPr lang="en-US" sz="2000" dirty="0" smtClean="0">
                <a:solidFill>
                  <a:schemeClr val="accent3"/>
                </a:solidFill>
              </a:rPr>
              <a:t>			UC </a:t>
            </a:r>
            <a:r>
              <a:rPr lang="en-US" sz="2000" dirty="0">
                <a:solidFill>
                  <a:schemeClr val="accent3"/>
                </a:solidFill>
              </a:rPr>
              <a:t>San Francisco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ETS	</a:t>
            </a:r>
            <a:r>
              <a:rPr lang="en-US" sz="2000" dirty="0" smtClean="0">
                <a:solidFill>
                  <a:schemeClr val="accent3"/>
                </a:solidFill>
              </a:rPr>
              <a:t>			University </a:t>
            </a:r>
            <a:r>
              <a:rPr lang="en-US" sz="2000" dirty="0">
                <a:solidFill>
                  <a:schemeClr val="accent3"/>
                </a:solidFill>
              </a:rPr>
              <a:t>Relations</a:t>
            </a:r>
          </a:p>
          <a:p>
            <a:pPr lvl="1"/>
            <a:endParaRPr lang="en-US" sz="1600" dirty="0" smtClean="0">
              <a:solidFill>
                <a:schemeClr val="accent3"/>
              </a:solidFill>
            </a:endParaRPr>
          </a:p>
          <a:p>
            <a:pPr lvl="1"/>
            <a:endParaRPr lang="en-US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Where to next?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Upgrade to vSphere 5			Q1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Two-factor authentication		Q2	</a:t>
            </a:r>
          </a:p>
          <a:p>
            <a:r>
              <a:rPr lang="en-US" dirty="0">
                <a:solidFill>
                  <a:schemeClr val="accent3"/>
                </a:solidFill>
              </a:rPr>
              <a:t>HyTrust </a:t>
            </a:r>
            <a:r>
              <a:rPr lang="en-US" dirty="0" smtClean="0">
                <a:solidFill>
                  <a:schemeClr val="accent3"/>
                </a:solidFill>
              </a:rPr>
              <a:t>Security appliance		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Auditing					Q1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>
                <a:solidFill>
                  <a:schemeClr val="accent3"/>
                </a:solidFill>
              </a:rPr>
              <a:t>Configuration </a:t>
            </a:r>
            <a:r>
              <a:rPr lang="en-US" dirty="0" smtClean="0">
                <a:solidFill>
                  <a:schemeClr val="accent3"/>
                </a:solidFill>
              </a:rPr>
              <a:t>management		Q1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Granular access control			Q3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Data protection				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Whole VPS instance backup		Q4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More </a:t>
            </a:r>
            <a:r>
              <a:rPr lang="en-US" dirty="0">
                <a:solidFill>
                  <a:schemeClr val="accent3"/>
                </a:solidFill>
              </a:rPr>
              <a:t>c</a:t>
            </a:r>
            <a:r>
              <a:rPr lang="en-US" dirty="0" smtClean="0">
                <a:solidFill>
                  <a:schemeClr val="accent3"/>
                </a:solidFill>
              </a:rPr>
              <a:t>ustomer </a:t>
            </a:r>
            <a:r>
              <a:rPr lang="en-US" dirty="0">
                <a:solidFill>
                  <a:schemeClr val="accent3"/>
                </a:solidFill>
              </a:rPr>
              <a:t>c</a:t>
            </a:r>
            <a:r>
              <a:rPr lang="en-US" dirty="0" smtClean="0">
                <a:solidFill>
                  <a:schemeClr val="accent3"/>
                </a:solidFill>
              </a:rPr>
              <a:t>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" name="Title 2"/>
          <p:cNvSpPr txBox="1">
            <a:spLocks/>
          </p:cNvSpPr>
          <p:nvPr/>
        </p:nvSpPr>
        <p:spPr>
          <a:xfrm>
            <a:off x="4419600" y="381000"/>
            <a:ext cx="44958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VPS Service Costs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VPS Base (1 </a:t>
            </a:r>
            <a:r>
              <a:rPr lang="en-US" sz="2400" dirty="0" err="1" smtClean="0">
                <a:solidFill>
                  <a:schemeClr val="bg1"/>
                </a:solidFill>
              </a:rPr>
              <a:t>vCPU</a:t>
            </a:r>
            <a:r>
              <a:rPr lang="en-US" sz="2400" dirty="0" smtClean="0">
                <a:solidFill>
                  <a:schemeClr val="bg1"/>
                </a:solidFill>
              </a:rPr>
              <a:t>, 1GB RAM) - $22/month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Each Additional 1GB RAM or 1 vCPU - $6/month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High Tier Storage $0.72/GB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Standard Tier  Storage $0.36/GB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Economy Tier Storage $0.12/GB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Low Tier Storage $0.06/GB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Windows and Linux OS support and backups are options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No bandwidth restrictions or metering</a:t>
            </a:r>
          </a:p>
        </p:txBody>
      </p:sp>
    </p:spTree>
    <p:extLst>
      <p:ext uri="{BB962C8B-B14F-4D97-AF65-F5344CB8AC3E}">
        <p14:creationId xmlns:p14="http://schemas.microsoft.com/office/powerpoint/2010/main" val="37830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" name="Title 2"/>
          <p:cNvSpPr txBox="1">
            <a:spLocks/>
          </p:cNvSpPr>
          <p:nvPr/>
        </p:nvSpPr>
        <p:spPr>
          <a:xfrm>
            <a:off x="4419600" y="381000"/>
            <a:ext cx="44958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kern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ESX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Service Costs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Dedicated ESX host (minimum of 2 per cluster) $629/host/month including licensing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Dell M610s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12 “physical” cores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96GB RAM 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High Tier Storage $0.60/GB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Standard Tier  Storage $0.30/GB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Economy Tier Storage $0.10/GB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Low Tier Storage $0.05/GB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" name="Title 2"/>
          <p:cNvSpPr txBox="1">
            <a:spLocks/>
          </p:cNvSpPr>
          <p:nvPr/>
        </p:nvSpPr>
        <p:spPr>
          <a:xfrm>
            <a:off x="4419600" y="381000"/>
            <a:ext cx="44958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VPS Cost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Comparison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610100" y="1676400"/>
            <a:ext cx="4114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Dell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VPS Base (1 vCPU, 1GB RAM) - $46/month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Each Additional 1GB RAM or 1 vCPU - $23/month</a:t>
            </a:r>
            <a:br>
              <a:rPr lang="en-US" sz="1800" dirty="0" smtClean="0">
                <a:solidFill>
                  <a:schemeClr val="bg1"/>
                </a:solidFill>
              </a:rPr>
            </a:br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Standard Tier  Storage $0.50/GB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Economy Tier Storage $0.15/GB</a:t>
            </a: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Bandwidth </a:t>
            </a:r>
            <a:r>
              <a:rPr lang="en-US" sz="1800" dirty="0">
                <a:solidFill>
                  <a:schemeClr val="bg1"/>
                </a:solidFill>
              </a:rPr>
              <a:t>$0.20 per </a:t>
            </a:r>
            <a:r>
              <a:rPr lang="en-US" sz="1800" dirty="0" smtClean="0">
                <a:solidFill>
                  <a:schemeClr val="bg1"/>
                </a:solidFill>
              </a:rPr>
              <a:t>GB</a:t>
            </a: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Account Setup Fee $2500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Content Placeholder 40"/>
          <p:cNvSpPr txBox="1">
            <a:spLocks/>
          </p:cNvSpPr>
          <p:nvPr/>
        </p:nvSpPr>
        <p:spPr bwMode="auto">
          <a:xfrm>
            <a:off x="609600" y="16764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IST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VPS Base (1 vCPU, 1GB RAM) - $22/month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Each Additional 1GB RAM or 1 vCPU - $6/month</a:t>
            </a:r>
            <a:br>
              <a:rPr lang="en-US" sz="1800" dirty="0" smtClean="0">
                <a:solidFill>
                  <a:schemeClr val="bg1"/>
                </a:solidFill>
              </a:rPr>
            </a:b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High Tier Storage $0.72/GB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Standard Tier  Storage $0.36/GB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Economy Tier Storage $0.12/GB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Low Tier Storage $0.06/GB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No Bandwidth Charges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No Setup Fee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Q/A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Questions?</a:t>
            </a:r>
            <a:endParaRPr lang="en-US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Blaine </a:t>
            </a:r>
            <a:r>
              <a:rPr lang="en-US" sz="2000" dirty="0" err="1" smtClean="0">
                <a:solidFill>
                  <a:schemeClr val="bg1"/>
                </a:solidFill>
              </a:rPr>
              <a:t>Isbelle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bisbelle@berkeley.edu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Jonathon Taylor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jonathont@berkeley.edu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Estimator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http://estimator.berkeley.edu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Service Catalog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http://</a:t>
            </a:r>
            <a:r>
              <a:rPr lang="en-US" sz="2000" dirty="0" err="1">
                <a:solidFill>
                  <a:schemeClr val="bg1"/>
                </a:solidFill>
              </a:rPr>
              <a:t>ist.berkeley.edu</a:t>
            </a:r>
            <a:r>
              <a:rPr lang="en-US" sz="2000" dirty="0">
                <a:solidFill>
                  <a:schemeClr val="bg1"/>
                </a:solidFill>
              </a:rPr>
              <a:t>/services/is/virtual-servers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Why Virtualize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No hardware refresh downtime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Hardware failover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Flexibility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Lower costs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Better utilization of hardware (green technology)</a:t>
            </a:r>
          </a:p>
          <a:p>
            <a:pPr lvl="1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History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Virtualizing the hardware layer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History</a:t>
            </a:r>
            <a:endParaRPr lang="en-US" sz="3600" dirty="0">
              <a:solidFill>
                <a:schemeClr val="accent3"/>
              </a:solidFill>
            </a:endParaRPr>
          </a:p>
        </p:txBody>
      </p:sp>
      <p:pic>
        <p:nvPicPr>
          <p:cNvPr id="13" name="Picture 12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276600"/>
            <a:ext cx="1085850" cy="1304925"/>
          </a:xfrm>
          <a:prstGeom prst="rect">
            <a:avLst/>
          </a:prstGeom>
        </p:spPr>
      </p:pic>
      <p:pic>
        <p:nvPicPr>
          <p:cNvPr id="14" name="Picture 13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276600"/>
            <a:ext cx="1085850" cy="1304925"/>
          </a:xfrm>
          <a:prstGeom prst="rect">
            <a:avLst/>
          </a:prstGeom>
        </p:spPr>
      </p:pic>
      <p:pic>
        <p:nvPicPr>
          <p:cNvPr id="16" name="Picture 1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4953000"/>
            <a:ext cx="381000" cy="466725"/>
          </a:xfrm>
          <a:prstGeom prst="rect">
            <a:avLst/>
          </a:prstGeom>
        </p:spPr>
      </p:pic>
      <p:pic>
        <p:nvPicPr>
          <p:cNvPr id="33" name="Picture 3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953000"/>
            <a:ext cx="381000" cy="466725"/>
          </a:xfrm>
          <a:prstGeom prst="rect">
            <a:avLst/>
          </a:prstGeom>
        </p:spPr>
      </p:pic>
      <p:pic>
        <p:nvPicPr>
          <p:cNvPr id="34" name="Picture 3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953000"/>
            <a:ext cx="381000" cy="466725"/>
          </a:xfrm>
          <a:prstGeom prst="rect">
            <a:avLst/>
          </a:prstGeom>
        </p:spPr>
      </p:pic>
      <p:pic>
        <p:nvPicPr>
          <p:cNvPr id="35" name="Picture 3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953000"/>
            <a:ext cx="381000" cy="466725"/>
          </a:xfrm>
          <a:prstGeom prst="rect">
            <a:avLst/>
          </a:prstGeom>
        </p:spPr>
      </p:pic>
      <p:pic>
        <p:nvPicPr>
          <p:cNvPr id="36" name="Picture 3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4953000"/>
            <a:ext cx="381000" cy="466725"/>
          </a:xfrm>
          <a:prstGeom prst="rect">
            <a:avLst/>
          </a:prstGeom>
        </p:spPr>
      </p:pic>
      <p:pic>
        <p:nvPicPr>
          <p:cNvPr id="37" name="Picture 36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3200400"/>
            <a:ext cx="314325" cy="428625"/>
          </a:xfrm>
          <a:prstGeom prst="rect">
            <a:avLst/>
          </a:prstGeom>
        </p:spPr>
      </p:pic>
      <p:pic>
        <p:nvPicPr>
          <p:cNvPr id="38" name="Picture 37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3200400"/>
            <a:ext cx="314325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Shared Storage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276600"/>
            <a:ext cx="1085850" cy="1304925"/>
          </a:xfrm>
          <a:prstGeom prst="rect">
            <a:avLst/>
          </a:prstGeom>
        </p:spPr>
      </p:pic>
      <p:pic>
        <p:nvPicPr>
          <p:cNvPr id="6" name="Picture 5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276600"/>
            <a:ext cx="1085850" cy="1304925"/>
          </a:xfrm>
          <a:prstGeom prst="rect">
            <a:avLst/>
          </a:prstGeom>
        </p:spPr>
      </p:pic>
      <p:pic>
        <p:nvPicPr>
          <p:cNvPr id="7" name="Picture 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4953000"/>
            <a:ext cx="381000" cy="466725"/>
          </a:xfrm>
          <a:prstGeom prst="rect">
            <a:avLst/>
          </a:prstGeom>
        </p:spPr>
      </p:pic>
      <p:pic>
        <p:nvPicPr>
          <p:cNvPr id="8" name="Picture 7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953000"/>
            <a:ext cx="381000" cy="466725"/>
          </a:xfrm>
          <a:prstGeom prst="rect">
            <a:avLst/>
          </a:prstGeom>
        </p:spPr>
      </p:pic>
      <p:pic>
        <p:nvPicPr>
          <p:cNvPr id="9" name="Picture 8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943475"/>
            <a:ext cx="381000" cy="466725"/>
          </a:xfrm>
          <a:prstGeom prst="rect">
            <a:avLst/>
          </a:prstGeom>
        </p:spPr>
      </p:pic>
      <p:pic>
        <p:nvPicPr>
          <p:cNvPr id="10" name="Picture 9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953000"/>
            <a:ext cx="381000" cy="466725"/>
          </a:xfrm>
          <a:prstGeom prst="rect">
            <a:avLst/>
          </a:prstGeom>
        </p:spPr>
      </p:pic>
      <p:pic>
        <p:nvPicPr>
          <p:cNvPr id="11" name="Picture 10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4953000"/>
            <a:ext cx="381000" cy="466725"/>
          </a:xfrm>
          <a:prstGeom prst="rect">
            <a:avLst/>
          </a:prstGeom>
        </p:spPr>
      </p:pic>
      <p:pic>
        <p:nvPicPr>
          <p:cNvPr id="12" name="Picture 11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3200400"/>
            <a:ext cx="314325" cy="428625"/>
          </a:xfrm>
          <a:prstGeom prst="rect">
            <a:avLst/>
          </a:prstGeom>
        </p:spPr>
      </p:pic>
      <p:pic>
        <p:nvPicPr>
          <p:cNvPr id="13" name="Picture 12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3200400"/>
            <a:ext cx="314325" cy="428625"/>
          </a:xfrm>
          <a:prstGeom prst="rect">
            <a:avLst/>
          </a:prstGeom>
        </p:spPr>
      </p:pic>
      <p:pic>
        <p:nvPicPr>
          <p:cNvPr id="15" name="Picture 14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8075" y="2362200"/>
            <a:ext cx="314325" cy="428625"/>
          </a:xfrm>
          <a:prstGeom prst="rect">
            <a:avLst/>
          </a:prstGeom>
        </p:spPr>
      </p:pic>
      <p:pic>
        <p:nvPicPr>
          <p:cNvPr id="16" name="Picture 15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67075" y="2362200"/>
            <a:ext cx="314325" cy="428625"/>
          </a:xfrm>
          <a:prstGeom prst="rect">
            <a:avLst/>
          </a:prstGeom>
        </p:spPr>
      </p:pic>
      <p:pic>
        <p:nvPicPr>
          <p:cNvPr id="17" name="Picture 16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0" y="2362200"/>
            <a:ext cx="314325" cy="428625"/>
          </a:xfrm>
          <a:prstGeom prst="rect">
            <a:avLst/>
          </a:prstGeom>
        </p:spPr>
      </p:pic>
      <p:pic>
        <p:nvPicPr>
          <p:cNvPr id="18" name="Picture 17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3000" y="2362200"/>
            <a:ext cx="314325" cy="428625"/>
          </a:xfrm>
          <a:prstGeom prst="rect">
            <a:avLst/>
          </a:prstGeom>
        </p:spPr>
      </p:pic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4419600" y="152400"/>
            <a:ext cx="44958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History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9408E-6 L 0.04948 -0.120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9408E-6 L -0.16719 -0.120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6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6281E-7 L 0.0625 -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00069 L 0.05833 3.3857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069 L -0.05 -0.001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81221E-6 L -0.04583 0.0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069 L -0.05833 -0.001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676400"/>
            <a:ext cx="8229600" cy="4906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Clustered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Hosts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276600"/>
            <a:ext cx="1085850" cy="1304925"/>
          </a:xfrm>
          <a:prstGeom prst="rect">
            <a:avLst/>
          </a:prstGeom>
        </p:spPr>
      </p:pic>
      <p:pic>
        <p:nvPicPr>
          <p:cNvPr id="9" name="Picture 8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276600"/>
            <a:ext cx="1085850" cy="1304925"/>
          </a:xfrm>
          <a:prstGeom prst="rect">
            <a:avLst/>
          </a:prstGeom>
        </p:spPr>
      </p:pic>
      <p:pic>
        <p:nvPicPr>
          <p:cNvPr id="10" name="Picture 9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953000"/>
            <a:ext cx="381000" cy="466725"/>
          </a:xfrm>
          <a:prstGeom prst="rect">
            <a:avLst/>
          </a:prstGeom>
        </p:spPr>
      </p:pic>
      <p:pic>
        <p:nvPicPr>
          <p:cNvPr id="11" name="Picture 10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4953000"/>
            <a:ext cx="381000" cy="466725"/>
          </a:xfrm>
          <a:prstGeom prst="rect">
            <a:avLst/>
          </a:prstGeom>
        </p:spPr>
      </p:pic>
      <p:pic>
        <p:nvPicPr>
          <p:cNvPr id="12" name="Picture 11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943475"/>
            <a:ext cx="381000" cy="466725"/>
          </a:xfrm>
          <a:prstGeom prst="rect">
            <a:avLst/>
          </a:prstGeom>
        </p:spPr>
      </p:pic>
      <p:pic>
        <p:nvPicPr>
          <p:cNvPr id="13" name="Picture 1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4953000"/>
            <a:ext cx="381000" cy="466725"/>
          </a:xfrm>
          <a:prstGeom prst="rect">
            <a:avLst/>
          </a:prstGeom>
        </p:spPr>
      </p:pic>
      <p:pic>
        <p:nvPicPr>
          <p:cNvPr id="14" name="Picture 1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953000"/>
            <a:ext cx="381000" cy="466725"/>
          </a:xfrm>
          <a:prstGeom prst="rect">
            <a:avLst/>
          </a:prstGeom>
        </p:spPr>
      </p:pic>
      <p:pic>
        <p:nvPicPr>
          <p:cNvPr id="15" name="Picture 14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14800" y="2362200"/>
            <a:ext cx="314325" cy="428625"/>
          </a:xfrm>
          <a:prstGeom prst="rect">
            <a:avLst/>
          </a:prstGeom>
        </p:spPr>
      </p:pic>
      <p:pic>
        <p:nvPicPr>
          <p:cNvPr id="16" name="Picture 15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5800" y="2362200"/>
            <a:ext cx="314325" cy="428625"/>
          </a:xfrm>
          <a:prstGeom prst="rect">
            <a:avLst/>
          </a:prstGeom>
        </p:spPr>
      </p:pic>
      <p:pic>
        <p:nvPicPr>
          <p:cNvPr id="17" name="Picture 16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24275" y="2362200"/>
            <a:ext cx="314325" cy="428625"/>
          </a:xfrm>
          <a:prstGeom prst="rect">
            <a:avLst/>
          </a:prstGeom>
        </p:spPr>
      </p:pic>
      <p:pic>
        <p:nvPicPr>
          <p:cNvPr id="18" name="Picture 17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3275" y="2362200"/>
            <a:ext cx="314325" cy="428625"/>
          </a:xfrm>
          <a:prstGeom prst="rect">
            <a:avLst/>
          </a:prstGeom>
        </p:spPr>
      </p:pic>
      <p:pic>
        <p:nvPicPr>
          <p:cNvPr id="19" name="Picture 18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2362200"/>
            <a:ext cx="314325" cy="428625"/>
          </a:xfrm>
          <a:prstGeom prst="rect">
            <a:avLst/>
          </a:prstGeom>
        </p:spPr>
      </p:pic>
      <p:pic>
        <p:nvPicPr>
          <p:cNvPr id="20" name="Picture 19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2362200"/>
            <a:ext cx="314325" cy="428625"/>
          </a:xfrm>
          <a:prstGeom prst="rect">
            <a:avLst/>
          </a:prstGeom>
        </p:spPr>
      </p:pic>
      <p:pic>
        <p:nvPicPr>
          <p:cNvPr id="21" name="Picture 20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3276600"/>
            <a:ext cx="1085850" cy="1304925"/>
          </a:xfrm>
          <a:prstGeom prst="rect">
            <a:avLst/>
          </a:prstGeom>
        </p:spPr>
      </p:pic>
      <p:pic>
        <p:nvPicPr>
          <p:cNvPr id="22" name="Picture 21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5950" y="3276600"/>
            <a:ext cx="1085850" cy="1304925"/>
          </a:xfrm>
          <a:prstGeom prst="rect">
            <a:avLst/>
          </a:prstGeom>
        </p:spPr>
      </p:pic>
      <p:pic>
        <p:nvPicPr>
          <p:cNvPr id="23" name="Picture 2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5562600"/>
            <a:ext cx="381000" cy="466725"/>
          </a:xfrm>
          <a:prstGeom prst="rect">
            <a:avLst/>
          </a:prstGeom>
        </p:spPr>
      </p:pic>
      <p:pic>
        <p:nvPicPr>
          <p:cNvPr id="24" name="Picture 2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5562600"/>
            <a:ext cx="381000" cy="466725"/>
          </a:xfrm>
          <a:prstGeom prst="rect">
            <a:avLst/>
          </a:prstGeom>
        </p:spPr>
      </p:pic>
      <p:pic>
        <p:nvPicPr>
          <p:cNvPr id="25" name="Picture 2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5562600"/>
            <a:ext cx="381000" cy="466725"/>
          </a:xfrm>
          <a:prstGeom prst="rect">
            <a:avLst/>
          </a:prstGeom>
        </p:spPr>
      </p:pic>
      <p:pic>
        <p:nvPicPr>
          <p:cNvPr id="26" name="Picture 2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5562600"/>
            <a:ext cx="381000" cy="466725"/>
          </a:xfrm>
          <a:prstGeom prst="rect">
            <a:avLst/>
          </a:prstGeom>
        </p:spPr>
      </p:pic>
      <p:pic>
        <p:nvPicPr>
          <p:cNvPr id="27" name="Picture 2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5562600"/>
            <a:ext cx="381000" cy="466725"/>
          </a:xfrm>
          <a:prstGeom prst="rect">
            <a:avLst/>
          </a:prstGeom>
        </p:spPr>
      </p:pic>
      <p:pic>
        <p:nvPicPr>
          <p:cNvPr id="28" name="Picture 27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953000"/>
            <a:ext cx="381000" cy="466725"/>
          </a:xfrm>
          <a:prstGeom prst="rect">
            <a:avLst/>
          </a:prstGeom>
        </p:spPr>
      </p:pic>
      <p:pic>
        <p:nvPicPr>
          <p:cNvPr id="29" name="Picture 28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4953000"/>
            <a:ext cx="381000" cy="466725"/>
          </a:xfrm>
          <a:prstGeom prst="rect">
            <a:avLst/>
          </a:prstGeom>
        </p:spPr>
      </p:pic>
      <p:sp>
        <p:nvSpPr>
          <p:cNvPr id="33" name="Title 2"/>
          <p:cNvSpPr txBox="1">
            <a:spLocks/>
          </p:cNvSpPr>
          <p:nvPr/>
        </p:nvSpPr>
        <p:spPr>
          <a:xfrm>
            <a:off x="4419600" y="381000"/>
            <a:ext cx="4495800" cy="9144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4419600" y="304800"/>
            <a:ext cx="4495800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0" dirty="0" smtClean="0">
                <a:solidFill>
                  <a:schemeClr val="accent3"/>
                </a:solidFill>
              </a:rPr>
              <a:t>History</a:t>
            </a:r>
            <a:endParaRPr lang="en-US" sz="3600" b="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78168E-6 L -0.06667 -5.78168E-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6.61425E-6 L 0.06667 -6.61425E-6 " pathEditMode="relative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715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4419600" y="381000"/>
            <a:ext cx="4495800" cy="9906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676400"/>
            <a:ext cx="8229600" cy="4906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3276600"/>
            <a:ext cx="1085850" cy="1304925"/>
          </a:xfrm>
          <a:prstGeom prst="rect">
            <a:avLst/>
          </a:prstGeom>
        </p:spPr>
      </p:pic>
      <p:pic>
        <p:nvPicPr>
          <p:cNvPr id="9" name="Picture 8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276600"/>
            <a:ext cx="1085850" cy="1304925"/>
          </a:xfrm>
          <a:prstGeom prst="rect">
            <a:avLst/>
          </a:prstGeom>
        </p:spPr>
      </p:pic>
      <p:pic>
        <p:nvPicPr>
          <p:cNvPr id="10" name="Picture 9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953000"/>
            <a:ext cx="381000" cy="466725"/>
          </a:xfrm>
          <a:prstGeom prst="rect">
            <a:avLst/>
          </a:prstGeom>
        </p:spPr>
      </p:pic>
      <p:pic>
        <p:nvPicPr>
          <p:cNvPr id="11" name="Picture 10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4953000"/>
            <a:ext cx="381000" cy="466725"/>
          </a:xfrm>
          <a:prstGeom prst="rect">
            <a:avLst/>
          </a:prstGeom>
        </p:spPr>
      </p:pic>
      <p:pic>
        <p:nvPicPr>
          <p:cNvPr id="12" name="Picture 11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943475"/>
            <a:ext cx="381000" cy="466725"/>
          </a:xfrm>
          <a:prstGeom prst="rect">
            <a:avLst/>
          </a:prstGeom>
        </p:spPr>
      </p:pic>
      <p:pic>
        <p:nvPicPr>
          <p:cNvPr id="13" name="Picture 1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4953000"/>
            <a:ext cx="381000" cy="466725"/>
          </a:xfrm>
          <a:prstGeom prst="rect">
            <a:avLst/>
          </a:prstGeom>
        </p:spPr>
      </p:pic>
      <p:pic>
        <p:nvPicPr>
          <p:cNvPr id="14" name="Picture 1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953000"/>
            <a:ext cx="381000" cy="466725"/>
          </a:xfrm>
          <a:prstGeom prst="rect">
            <a:avLst/>
          </a:prstGeom>
        </p:spPr>
      </p:pic>
      <p:pic>
        <p:nvPicPr>
          <p:cNvPr id="15" name="Picture 14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14800" y="2362200"/>
            <a:ext cx="314325" cy="428625"/>
          </a:xfrm>
          <a:prstGeom prst="rect">
            <a:avLst/>
          </a:prstGeom>
        </p:spPr>
      </p:pic>
      <p:pic>
        <p:nvPicPr>
          <p:cNvPr id="16" name="Picture 15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5800" y="2362200"/>
            <a:ext cx="314325" cy="428625"/>
          </a:xfrm>
          <a:prstGeom prst="rect">
            <a:avLst/>
          </a:prstGeom>
        </p:spPr>
      </p:pic>
      <p:pic>
        <p:nvPicPr>
          <p:cNvPr id="17" name="Picture 16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24275" y="2362200"/>
            <a:ext cx="314325" cy="428625"/>
          </a:xfrm>
          <a:prstGeom prst="rect">
            <a:avLst/>
          </a:prstGeom>
        </p:spPr>
      </p:pic>
      <p:pic>
        <p:nvPicPr>
          <p:cNvPr id="18" name="Picture 17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3275" y="2362200"/>
            <a:ext cx="314325" cy="428625"/>
          </a:xfrm>
          <a:prstGeom prst="rect">
            <a:avLst/>
          </a:prstGeom>
        </p:spPr>
      </p:pic>
      <p:pic>
        <p:nvPicPr>
          <p:cNvPr id="19" name="Picture 18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2362200"/>
            <a:ext cx="314325" cy="428625"/>
          </a:xfrm>
          <a:prstGeom prst="rect">
            <a:avLst/>
          </a:prstGeom>
        </p:spPr>
      </p:pic>
      <p:pic>
        <p:nvPicPr>
          <p:cNvPr id="20" name="Picture 19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2362200"/>
            <a:ext cx="314325" cy="428625"/>
          </a:xfrm>
          <a:prstGeom prst="rect">
            <a:avLst/>
          </a:prstGeom>
        </p:spPr>
      </p:pic>
      <p:pic>
        <p:nvPicPr>
          <p:cNvPr id="21" name="Picture 20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3276600"/>
            <a:ext cx="1085850" cy="1304925"/>
          </a:xfrm>
          <a:prstGeom prst="rect">
            <a:avLst/>
          </a:prstGeom>
        </p:spPr>
      </p:pic>
      <p:pic>
        <p:nvPicPr>
          <p:cNvPr id="22" name="Picture 21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5950" y="3276600"/>
            <a:ext cx="1085850" cy="1304925"/>
          </a:xfrm>
          <a:prstGeom prst="rect">
            <a:avLst/>
          </a:prstGeom>
        </p:spPr>
      </p:pic>
      <p:pic>
        <p:nvPicPr>
          <p:cNvPr id="23" name="Picture 2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5562600"/>
            <a:ext cx="381000" cy="466725"/>
          </a:xfrm>
          <a:prstGeom prst="rect">
            <a:avLst/>
          </a:prstGeom>
        </p:spPr>
      </p:pic>
      <p:pic>
        <p:nvPicPr>
          <p:cNvPr id="24" name="Picture 2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5562600"/>
            <a:ext cx="381000" cy="466725"/>
          </a:xfrm>
          <a:prstGeom prst="rect">
            <a:avLst/>
          </a:prstGeom>
        </p:spPr>
      </p:pic>
      <p:pic>
        <p:nvPicPr>
          <p:cNvPr id="25" name="Picture 2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5562600"/>
            <a:ext cx="381000" cy="466725"/>
          </a:xfrm>
          <a:prstGeom prst="rect">
            <a:avLst/>
          </a:prstGeom>
        </p:spPr>
      </p:pic>
      <p:pic>
        <p:nvPicPr>
          <p:cNvPr id="26" name="Picture 2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5562600"/>
            <a:ext cx="381000" cy="466725"/>
          </a:xfrm>
          <a:prstGeom prst="rect">
            <a:avLst/>
          </a:prstGeom>
        </p:spPr>
      </p:pic>
      <p:pic>
        <p:nvPicPr>
          <p:cNvPr id="27" name="Picture 2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5562600"/>
            <a:ext cx="381000" cy="466725"/>
          </a:xfrm>
          <a:prstGeom prst="rect">
            <a:avLst/>
          </a:prstGeom>
        </p:spPr>
      </p:pic>
      <p:pic>
        <p:nvPicPr>
          <p:cNvPr id="28" name="Picture 27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953000"/>
            <a:ext cx="381000" cy="466725"/>
          </a:xfrm>
          <a:prstGeom prst="rect">
            <a:avLst/>
          </a:prstGeom>
        </p:spPr>
      </p:pic>
      <p:pic>
        <p:nvPicPr>
          <p:cNvPr id="29" name="Picture 28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4953000"/>
            <a:ext cx="381000" cy="466725"/>
          </a:xfrm>
          <a:prstGeom prst="rect">
            <a:avLst/>
          </a:prstGeom>
        </p:spPr>
      </p:pic>
      <p:pic>
        <p:nvPicPr>
          <p:cNvPr id="30" name="Picture 29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3950" y="3276600"/>
            <a:ext cx="1085850" cy="1304925"/>
          </a:xfrm>
          <a:prstGeom prst="rect">
            <a:avLst/>
          </a:prstGeom>
        </p:spPr>
      </p:pic>
      <p:pic>
        <p:nvPicPr>
          <p:cNvPr id="31" name="Picture 30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8950" y="3276600"/>
            <a:ext cx="1085850" cy="1304925"/>
          </a:xfrm>
          <a:prstGeom prst="rect">
            <a:avLst/>
          </a:prstGeom>
        </p:spPr>
      </p:pic>
      <p:pic>
        <p:nvPicPr>
          <p:cNvPr id="33" name="Picture 3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6162675"/>
            <a:ext cx="381000" cy="466725"/>
          </a:xfrm>
          <a:prstGeom prst="rect">
            <a:avLst/>
          </a:prstGeom>
        </p:spPr>
      </p:pic>
      <p:pic>
        <p:nvPicPr>
          <p:cNvPr id="34" name="Picture 3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6162675"/>
            <a:ext cx="381000" cy="466725"/>
          </a:xfrm>
          <a:prstGeom prst="rect">
            <a:avLst/>
          </a:prstGeom>
        </p:spPr>
      </p:pic>
      <p:pic>
        <p:nvPicPr>
          <p:cNvPr id="35" name="Picture 3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6162675"/>
            <a:ext cx="381000" cy="466725"/>
          </a:xfrm>
          <a:prstGeom prst="rect">
            <a:avLst/>
          </a:prstGeom>
        </p:spPr>
      </p:pic>
      <p:pic>
        <p:nvPicPr>
          <p:cNvPr id="36" name="Picture 3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6162675"/>
            <a:ext cx="381000" cy="466725"/>
          </a:xfrm>
          <a:prstGeom prst="rect">
            <a:avLst/>
          </a:prstGeom>
        </p:spPr>
      </p:pic>
      <p:pic>
        <p:nvPicPr>
          <p:cNvPr id="37" name="Picture 3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6162675"/>
            <a:ext cx="381000" cy="466725"/>
          </a:xfrm>
          <a:prstGeom prst="rect">
            <a:avLst/>
          </a:prstGeom>
        </p:spPr>
      </p:pic>
      <p:pic>
        <p:nvPicPr>
          <p:cNvPr id="40" name="Picture 39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71800" y="2362200"/>
            <a:ext cx="314325" cy="428625"/>
          </a:xfrm>
          <a:prstGeom prst="rect">
            <a:avLst/>
          </a:prstGeom>
        </p:spPr>
      </p:pic>
      <p:pic>
        <p:nvPicPr>
          <p:cNvPr id="41" name="Picture 40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2362200"/>
            <a:ext cx="314325" cy="428625"/>
          </a:xfrm>
          <a:prstGeom prst="rect">
            <a:avLst/>
          </a:prstGeom>
        </p:spPr>
      </p:pic>
      <p:pic>
        <p:nvPicPr>
          <p:cNvPr id="42" name="Picture 41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0800" y="2362200"/>
            <a:ext cx="314325" cy="428625"/>
          </a:xfrm>
          <a:prstGeom prst="rect">
            <a:avLst/>
          </a:prstGeom>
        </p:spPr>
      </p:pic>
      <p:pic>
        <p:nvPicPr>
          <p:cNvPr id="43" name="Picture 42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2362200"/>
            <a:ext cx="314325" cy="428625"/>
          </a:xfrm>
          <a:prstGeom prst="rect">
            <a:avLst/>
          </a:prstGeom>
        </p:spPr>
      </p:pic>
      <p:pic>
        <p:nvPicPr>
          <p:cNvPr id="44" name="Picture 4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5562600"/>
            <a:ext cx="381000" cy="466725"/>
          </a:xfrm>
          <a:prstGeom prst="rect">
            <a:avLst/>
          </a:prstGeom>
        </p:spPr>
      </p:pic>
      <p:pic>
        <p:nvPicPr>
          <p:cNvPr id="45" name="Picture 4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4953000"/>
            <a:ext cx="381000" cy="466725"/>
          </a:xfrm>
          <a:prstGeom prst="rect">
            <a:avLst/>
          </a:prstGeom>
        </p:spPr>
      </p:pic>
      <p:pic>
        <p:nvPicPr>
          <p:cNvPr id="46" name="Picture 4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6162675"/>
            <a:ext cx="381000" cy="466725"/>
          </a:xfrm>
          <a:prstGeom prst="rect">
            <a:avLst/>
          </a:prstGeom>
        </p:spPr>
      </p:pic>
      <p:pic>
        <p:nvPicPr>
          <p:cNvPr id="47" name="Picture 4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5562600"/>
            <a:ext cx="381000" cy="466725"/>
          </a:xfrm>
          <a:prstGeom prst="rect">
            <a:avLst/>
          </a:prstGeom>
        </p:spPr>
      </p:pic>
      <p:pic>
        <p:nvPicPr>
          <p:cNvPr id="48" name="Picture 47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4953000"/>
            <a:ext cx="381000" cy="466725"/>
          </a:xfrm>
          <a:prstGeom prst="rect">
            <a:avLst/>
          </a:prstGeom>
        </p:spPr>
      </p:pic>
      <p:pic>
        <p:nvPicPr>
          <p:cNvPr id="49" name="Picture 48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6162675"/>
            <a:ext cx="381000" cy="466725"/>
          </a:xfrm>
          <a:prstGeom prst="rect">
            <a:avLst/>
          </a:prstGeom>
        </p:spPr>
      </p:pic>
      <p:sp>
        <p:nvSpPr>
          <p:cNvPr id="50" name="Title 2"/>
          <p:cNvSpPr txBox="1">
            <a:spLocks/>
          </p:cNvSpPr>
          <p:nvPr/>
        </p:nvSpPr>
        <p:spPr>
          <a:xfrm>
            <a:off x="4419600" y="304800"/>
            <a:ext cx="4495800" cy="990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0" dirty="0" smtClean="0">
                <a:solidFill>
                  <a:schemeClr val="accent3"/>
                </a:solidFill>
              </a:rPr>
              <a:t>History</a:t>
            </a:r>
            <a:endParaRPr lang="en-US" sz="3600" b="0" dirty="0"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223" y="1600200"/>
            <a:ext cx="3243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 smtClean="0">
                <a:solidFill>
                  <a:srgbClr val="FFFFFF"/>
                </a:solidFill>
                <a:latin typeface="Arial"/>
              </a:rPr>
              <a:t>SCSI Locking!!</a:t>
            </a:r>
            <a:endParaRPr lang="en-US" sz="3200" b="0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4419600" y="381000"/>
            <a:ext cx="4495800" cy="9906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endParaRPr lang="en-US" sz="3600" b="0" kern="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676400"/>
            <a:ext cx="8229600" cy="4906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="0" kern="0" dirty="0" smtClean="0">
                <a:solidFill>
                  <a:schemeClr val="accent3"/>
                </a:solidFill>
                <a:latin typeface="+mn-lt"/>
              </a:rPr>
              <a:t>Smaller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Clusters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3276600"/>
            <a:ext cx="1085850" cy="1304925"/>
          </a:xfrm>
          <a:prstGeom prst="rect">
            <a:avLst/>
          </a:prstGeom>
        </p:spPr>
      </p:pic>
      <p:pic>
        <p:nvPicPr>
          <p:cNvPr id="9" name="Picture 8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276600"/>
            <a:ext cx="1085850" cy="1304925"/>
          </a:xfrm>
          <a:prstGeom prst="rect">
            <a:avLst/>
          </a:prstGeom>
        </p:spPr>
      </p:pic>
      <p:pic>
        <p:nvPicPr>
          <p:cNvPr id="10" name="Picture 9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953000"/>
            <a:ext cx="381000" cy="466725"/>
          </a:xfrm>
          <a:prstGeom prst="rect">
            <a:avLst/>
          </a:prstGeom>
        </p:spPr>
      </p:pic>
      <p:pic>
        <p:nvPicPr>
          <p:cNvPr id="11" name="Picture 10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4953000"/>
            <a:ext cx="381000" cy="466725"/>
          </a:xfrm>
          <a:prstGeom prst="rect">
            <a:avLst/>
          </a:prstGeom>
        </p:spPr>
      </p:pic>
      <p:pic>
        <p:nvPicPr>
          <p:cNvPr id="12" name="Picture 11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943475"/>
            <a:ext cx="381000" cy="466725"/>
          </a:xfrm>
          <a:prstGeom prst="rect">
            <a:avLst/>
          </a:prstGeom>
        </p:spPr>
      </p:pic>
      <p:pic>
        <p:nvPicPr>
          <p:cNvPr id="13" name="Picture 1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4953000"/>
            <a:ext cx="381000" cy="466725"/>
          </a:xfrm>
          <a:prstGeom prst="rect">
            <a:avLst/>
          </a:prstGeom>
        </p:spPr>
      </p:pic>
      <p:pic>
        <p:nvPicPr>
          <p:cNvPr id="14" name="Picture 1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953000"/>
            <a:ext cx="381000" cy="466725"/>
          </a:xfrm>
          <a:prstGeom prst="rect">
            <a:avLst/>
          </a:prstGeom>
        </p:spPr>
      </p:pic>
      <p:pic>
        <p:nvPicPr>
          <p:cNvPr id="15" name="Picture 14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14800" y="2362200"/>
            <a:ext cx="314325" cy="428625"/>
          </a:xfrm>
          <a:prstGeom prst="rect">
            <a:avLst/>
          </a:prstGeom>
        </p:spPr>
      </p:pic>
      <p:pic>
        <p:nvPicPr>
          <p:cNvPr id="16" name="Picture 15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5800" y="2362200"/>
            <a:ext cx="314325" cy="428625"/>
          </a:xfrm>
          <a:prstGeom prst="rect">
            <a:avLst/>
          </a:prstGeom>
        </p:spPr>
      </p:pic>
      <p:pic>
        <p:nvPicPr>
          <p:cNvPr id="17" name="Picture 16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24275" y="2362200"/>
            <a:ext cx="314325" cy="428625"/>
          </a:xfrm>
          <a:prstGeom prst="rect">
            <a:avLst/>
          </a:prstGeom>
        </p:spPr>
      </p:pic>
      <p:pic>
        <p:nvPicPr>
          <p:cNvPr id="18" name="Picture 17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3275" y="2362200"/>
            <a:ext cx="314325" cy="428625"/>
          </a:xfrm>
          <a:prstGeom prst="rect">
            <a:avLst/>
          </a:prstGeom>
        </p:spPr>
      </p:pic>
      <p:pic>
        <p:nvPicPr>
          <p:cNvPr id="19" name="Picture 18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2362200"/>
            <a:ext cx="314325" cy="428625"/>
          </a:xfrm>
          <a:prstGeom prst="rect">
            <a:avLst/>
          </a:prstGeom>
        </p:spPr>
      </p:pic>
      <p:pic>
        <p:nvPicPr>
          <p:cNvPr id="20" name="Picture 19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2362200"/>
            <a:ext cx="314325" cy="428625"/>
          </a:xfrm>
          <a:prstGeom prst="rect">
            <a:avLst/>
          </a:prstGeom>
        </p:spPr>
      </p:pic>
      <p:pic>
        <p:nvPicPr>
          <p:cNvPr id="21" name="Picture 20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3276600"/>
            <a:ext cx="1085850" cy="1304925"/>
          </a:xfrm>
          <a:prstGeom prst="rect">
            <a:avLst/>
          </a:prstGeom>
        </p:spPr>
      </p:pic>
      <p:pic>
        <p:nvPicPr>
          <p:cNvPr id="22" name="Picture 21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5950" y="3276600"/>
            <a:ext cx="1085850" cy="1304925"/>
          </a:xfrm>
          <a:prstGeom prst="rect">
            <a:avLst/>
          </a:prstGeom>
        </p:spPr>
      </p:pic>
      <p:pic>
        <p:nvPicPr>
          <p:cNvPr id="23" name="Picture 2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5562600"/>
            <a:ext cx="381000" cy="466725"/>
          </a:xfrm>
          <a:prstGeom prst="rect">
            <a:avLst/>
          </a:prstGeom>
        </p:spPr>
      </p:pic>
      <p:pic>
        <p:nvPicPr>
          <p:cNvPr id="24" name="Picture 2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5562600"/>
            <a:ext cx="381000" cy="466725"/>
          </a:xfrm>
          <a:prstGeom prst="rect">
            <a:avLst/>
          </a:prstGeom>
        </p:spPr>
      </p:pic>
      <p:pic>
        <p:nvPicPr>
          <p:cNvPr id="25" name="Picture 2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5562600"/>
            <a:ext cx="381000" cy="466725"/>
          </a:xfrm>
          <a:prstGeom prst="rect">
            <a:avLst/>
          </a:prstGeom>
        </p:spPr>
      </p:pic>
      <p:pic>
        <p:nvPicPr>
          <p:cNvPr id="26" name="Picture 2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5562600"/>
            <a:ext cx="381000" cy="466725"/>
          </a:xfrm>
          <a:prstGeom prst="rect">
            <a:avLst/>
          </a:prstGeom>
        </p:spPr>
      </p:pic>
      <p:pic>
        <p:nvPicPr>
          <p:cNvPr id="27" name="Picture 2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5562600"/>
            <a:ext cx="381000" cy="466725"/>
          </a:xfrm>
          <a:prstGeom prst="rect">
            <a:avLst/>
          </a:prstGeom>
        </p:spPr>
      </p:pic>
      <p:pic>
        <p:nvPicPr>
          <p:cNvPr id="28" name="Picture 27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953000"/>
            <a:ext cx="381000" cy="466725"/>
          </a:xfrm>
          <a:prstGeom prst="rect">
            <a:avLst/>
          </a:prstGeom>
        </p:spPr>
      </p:pic>
      <p:pic>
        <p:nvPicPr>
          <p:cNvPr id="29" name="Picture 28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4953000"/>
            <a:ext cx="381000" cy="466725"/>
          </a:xfrm>
          <a:prstGeom prst="rect">
            <a:avLst/>
          </a:prstGeom>
        </p:spPr>
      </p:pic>
      <p:pic>
        <p:nvPicPr>
          <p:cNvPr id="30" name="Picture 29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3950" y="3276600"/>
            <a:ext cx="1085850" cy="1304925"/>
          </a:xfrm>
          <a:prstGeom prst="rect">
            <a:avLst/>
          </a:prstGeom>
        </p:spPr>
      </p:pic>
      <p:pic>
        <p:nvPicPr>
          <p:cNvPr id="31" name="Picture 30" descr="ESXho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8950" y="3276600"/>
            <a:ext cx="1085850" cy="1304925"/>
          </a:xfrm>
          <a:prstGeom prst="rect">
            <a:avLst/>
          </a:prstGeom>
        </p:spPr>
      </p:pic>
      <p:pic>
        <p:nvPicPr>
          <p:cNvPr id="33" name="Picture 32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6162675"/>
            <a:ext cx="381000" cy="466725"/>
          </a:xfrm>
          <a:prstGeom prst="rect">
            <a:avLst/>
          </a:prstGeom>
        </p:spPr>
      </p:pic>
      <p:pic>
        <p:nvPicPr>
          <p:cNvPr id="34" name="Picture 3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6162675"/>
            <a:ext cx="381000" cy="466725"/>
          </a:xfrm>
          <a:prstGeom prst="rect">
            <a:avLst/>
          </a:prstGeom>
        </p:spPr>
      </p:pic>
      <p:pic>
        <p:nvPicPr>
          <p:cNvPr id="35" name="Picture 3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6162675"/>
            <a:ext cx="381000" cy="466725"/>
          </a:xfrm>
          <a:prstGeom prst="rect">
            <a:avLst/>
          </a:prstGeom>
        </p:spPr>
      </p:pic>
      <p:pic>
        <p:nvPicPr>
          <p:cNvPr id="36" name="Picture 3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6162675"/>
            <a:ext cx="381000" cy="466725"/>
          </a:xfrm>
          <a:prstGeom prst="rect">
            <a:avLst/>
          </a:prstGeom>
        </p:spPr>
      </p:pic>
      <p:pic>
        <p:nvPicPr>
          <p:cNvPr id="37" name="Picture 3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6162675"/>
            <a:ext cx="381000" cy="466725"/>
          </a:xfrm>
          <a:prstGeom prst="rect">
            <a:avLst/>
          </a:prstGeom>
        </p:spPr>
      </p:pic>
      <p:pic>
        <p:nvPicPr>
          <p:cNvPr id="40" name="Picture 39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71800" y="2362200"/>
            <a:ext cx="314325" cy="428625"/>
          </a:xfrm>
          <a:prstGeom prst="rect">
            <a:avLst/>
          </a:prstGeom>
        </p:spPr>
      </p:pic>
      <p:pic>
        <p:nvPicPr>
          <p:cNvPr id="41" name="Picture 40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2362200"/>
            <a:ext cx="314325" cy="428625"/>
          </a:xfrm>
          <a:prstGeom prst="rect">
            <a:avLst/>
          </a:prstGeom>
        </p:spPr>
      </p:pic>
      <p:pic>
        <p:nvPicPr>
          <p:cNvPr id="42" name="Picture 41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0800" y="2362200"/>
            <a:ext cx="314325" cy="428625"/>
          </a:xfrm>
          <a:prstGeom prst="rect">
            <a:avLst/>
          </a:prstGeom>
        </p:spPr>
      </p:pic>
      <p:pic>
        <p:nvPicPr>
          <p:cNvPr id="43" name="Picture 42" descr="Datast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2362200"/>
            <a:ext cx="314325" cy="428625"/>
          </a:xfrm>
          <a:prstGeom prst="rect">
            <a:avLst/>
          </a:prstGeom>
        </p:spPr>
      </p:pic>
      <p:pic>
        <p:nvPicPr>
          <p:cNvPr id="44" name="Picture 43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5562600"/>
            <a:ext cx="381000" cy="466725"/>
          </a:xfrm>
          <a:prstGeom prst="rect">
            <a:avLst/>
          </a:prstGeom>
        </p:spPr>
      </p:pic>
      <p:pic>
        <p:nvPicPr>
          <p:cNvPr id="45" name="Picture 44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4953000"/>
            <a:ext cx="381000" cy="466725"/>
          </a:xfrm>
          <a:prstGeom prst="rect">
            <a:avLst/>
          </a:prstGeom>
        </p:spPr>
      </p:pic>
      <p:pic>
        <p:nvPicPr>
          <p:cNvPr id="46" name="Picture 45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6162675"/>
            <a:ext cx="381000" cy="466725"/>
          </a:xfrm>
          <a:prstGeom prst="rect">
            <a:avLst/>
          </a:prstGeom>
        </p:spPr>
      </p:pic>
      <p:pic>
        <p:nvPicPr>
          <p:cNvPr id="47" name="Picture 46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5562600"/>
            <a:ext cx="381000" cy="466725"/>
          </a:xfrm>
          <a:prstGeom prst="rect">
            <a:avLst/>
          </a:prstGeom>
        </p:spPr>
      </p:pic>
      <p:pic>
        <p:nvPicPr>
          <p:cNvPr id="48" name="Picture 47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4953000"/>
            <a:ext cx="381000" cy="466725"/>
          </a:xfrm>
          <a:prstGeom prst="rect">
            <a:avLst/>
          </a:prstGeom>
        </p:spPr>
      </p:pic>
      <p:pic>
        <p:nvPicPr>
          <p:cNvPr id="49" name="Picture 48" descr="V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6162675"/>
            <a:ext cx="381000" cy="466725"/>
          </a:xfrm>
          <a:prstGeom prst="rect">
            <a:avLst/>
          </a:prstGeom>
        </p:spPr>
      </p:pic>
      <p:sp>
        <p:nvSpPr>
          <p:cNvPr id="50" name="Title 2"/>
          <p:cNvSpPr txBox="1">
            <a:spLocks/>
          </p:cNvSpPr>
          <p:nvPr/>
        </p:nvSpPr>
        <p:spPr>
          <a:xfrm>
            <a:off x="4419600" y="152400"/>
            <a:ext cx="44958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0" dirty="0" smtClean="0">
                <a:solidFill>
                  <a:schemeClr val="accent3"/>
                </a:solidFill>
              </a:rPr>
              <a:t>History</a:t>
            </a:r>
            <a:endParaRPr lang="en-US" sz="3600" b="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" pathEditMode="relative" ptsTypes="AA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" pathEditMode="relative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6 0 " pathEditMode="relative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6 0 " pathEditMode="relative" ptsTypes="AA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6281E-7 L 0.22084 -0.000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16281E-7 L 0.22917 -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IST-Header_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/>
                </a:solidFill>
              </a:rPr>
              <a:t>Current Environment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Environment today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 Datacenters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5</a:t>
            </a:r>
            <a:r>
              <a:rPr lang="en-US" dirty="0" smtClean="0">
                <a:solidFill>
                  <a:schemeClr val="accent3"/>
                </a:solidFill>
              </a:rPr>
              <a:t> Dell m1000e Blades Chassis </a:t>
            </a:r>
            <a:r>
              <a:rPr lang="en-US" sz="2400" dirty="0" smtClean="0">
                <a:solidFill>
                  <a:schemeClr val="accent3"/>
                </a:solidFill>
              </a:rPr>
              <a:t>(More on Order)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80 M610 12 core blades with 96GB of ram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50+ </a:t>
            </a:r>
            <a:r>
              <a:rPr lang="en-US" dirty="0" err="1" smtClean="0">
                <a:solidFill>
                  <a:schemeClr val="accent3"/>
                </a:solidFill>
              </a:rPr>
              <a:t>ESXi</a:t>
            </a:r>
            <a:r>
              <a:rPr lang="en-US" dirty="0" smtClean="0">
                <a:solidFill>
                  <a:schemeClr val="accent3"/>
                </a:solidFill>
              </a:rPr>
              <a:t> hosts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12 Clusters (5 multi-tenant, 7 dedicated)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~1000 virtual private servers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60% Windows 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40% *nix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140+TB fiber connected SAN storage</a:t>
            </a:r>
          </a:p>
          <a:p>
            <a:pPr marL="914400" lvl="2" indent="0">
              <a:buNone/>
            </a:pPr>
            <a:endParaRPr lang="en-US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2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Url xmlns="http://schemas.microsoft.com/sharepoint/v3" xsi:nil="true"/>
    <_SourceUrl xmlns="http://schemas.microsoft.com/sharepoint/v3" xsi:nil="true"/>
    <xd_ProgID xmlns="http://schemas.microsoft.com/sharepoint/v3" xsi:nil="true"/>
    <Order xmlns="http://schemas.microsoft.com/sharepoint/v3" xsi:nil="true"/>
    <_SharedFileIndex xmlns="http://schemas.microsoft.com/sharepoint/v3" xsi:nil="true"/>
    <MetaInfo xmlns="http://schemas.microsoft.com/sharepoint/v3" xsi:nil="true"/>
    <ContentTypeId xmlns="http://schemas.microsoft.com/sharepoint/v3">0x010100C0D7C1EE22C6C84CA9A6162982665286</ContentType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D7C1EE22C6C84CA9A6162982665286" ma:contentTypeVersion="0" ma:contentTypeDescription="Create a new document." ma:contentTypeScope="" ma:versionID="6fad2d44cf3a0ae8ece5f705b7c71a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60800a525dcd89f3d0cdea7db6989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ContentTypeId" minOccurs="0"/>
                <xsd:element ref="ns1:TemplateUrl" minOccurs="0"/>
                <xsd:element ref="ns1:xd_ProgID" minOccurs="0"/>
                <xsd:element ref="ns1:xd_Signature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ModerationComments" ma:index="2" nillable="true" ma:displayName="Approver Comments" ma:hidden="true" ma:internalName="_ModerationComments" ma:readOnly="true">
      <xsd:simpleType>
        <xsd:restriction base="dms:Note"/>
      </xsd:simpleType>
    </xsd:element>
    <xsd:element name="File_x0020_Type" ma:index="5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6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7" nillable="true" ma:displayName="Source URL" ma:hidden="true" ma:internalName="_SourceUrl">
      <xsd:simpleType>
        <xsd:restriction base="dms:Text"/>
      </xsd:simpleType>
    </xsd:element>
    <xsd:element name="_SharedFileIndex" ma:index="8" nillable="true" ma:displayName="Shared File Index" ma:hidden="true" ma:internalName="_SharedFileIndex">
      <xsd:simpleType>
        <xsd:restriction base="dms:Text"/>
      </xsd:simpleType>
    </xsd:element>
    <xsd:element name="ContentTypeId" ma:index="9" nillable="true" ma:displayName="Content Type ID" ma:hidden="true" ma:internalName="ContentTypeId" ma:readOnly="true">
      <xsd:simpleType>
        <xsd:restriction base="dms:Unknown"/>
      </xsd:simpleType>
    </xsd:element>
    <xsd:element name="TemplateUrl" ma:index="10" nillable="true" ma:displayName="Template Link" ma:hidden="true" ma:internalName="TemplateUrl">
      <xsd:simpleType>
        <xsd:restriction base="dms:Text"/>
      </xsd:simpleType>
    </xsd:element>
    <xsd:element name="xd_ProgID" ma:index="11" nillable="true" ma:displayName="HTML File Link" ma:hidden="true" ma:internalName="xd_ProgID">
      <xsd:simpleType>
        <xsd:restriction base="dms:Text"/>
      </xsd:simpleType>
    </xsd:element>
    <xsd:element name="xd_Signature" ma:index="12" nillable="true" ma:displayName="Is Signed" ma:hidden="true" ma:internalName="xd_Signature" ma:readOnly="true">
      <xsd:simpleType>
        <xsd:restriction base="dms:Boolean"/>
      </xsd:simpleType>
    </xsd:element>
    <xsd:element name="ID" ma:index="13" nillable="true" ma:displayName="ID" ma:internalName="ID" ma:readOnly="true">
      <xsd:simpleType>
        <xsd:restriction base="dms:Unknown"/>
      </xsd:simpleType>
    </xsd:element>
    <xsd:element name="Author" ma:index="16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18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19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20" nillable="true" ma:displayName="Copy Source" ma:internalName="_CopySource" ma:readOnly="true">
      <xsd:simpleType>
        <xsd:restriction base="dms:Text"/>
      </xsd:simpleType>
    </xsd:element>
    <xsd:element name="_ModerationStatus" ma:index="21" nillable="true" ma:displayName="Approval Status" ma:default="0" ma:hidden="true" ma:internalName="_ModerationStatus" ma:readOnly="true">
      <xsd:simpleType>
        <xsd:restriction base="dms:Unknown"/>
      </xsd:simpleType>
    </xsd:element>
    <xsd:element name="FileRef" ma:index="22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23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24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25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26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27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29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30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31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3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3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3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3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3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3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MetaInfo" ma:index="48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9" nillable="true" ma:displayName="Level" ma:hidden="true" ma:internalName="_Level" ma:readOnly="true">
      <xsd:simpleType>
        <xsd:restriction base="dms:Unknown"/>
      </xsd:simpleType>
    </xsd:element>
    <xsd:element name="_IsCurrentVersion" ma:index="50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4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5" nillable="true" ma:displayName="UI Version" ma:hidden="true" ma:internalName="_UIVersion" ma:readOnly="true">
      <xsd:simpleType>
        <xsd:restriction base="dms:Unknown"/>
      </xsd:simpleType>
    </xsd:element>
    <xsd:element name="_UIVersionString" ma:index="56" nillable="true" ma:displayName="Version" ma:internalName="_UIVersionString" ma:readOnly="true">
      <xsd:simpleType>
        <xsd:restriction base="dms:Text"/>
      </xsd:simpleType>
    </xsd:element>
    <xsd:element name="InstanceID" ma:index="57" nillable="true" ma:displayName="Instance ID" ma:hidden="true" ma:internalName="InstanceID" ma:readOnly="true">
      <xsd:simpleType>
        <xsd:restriction base="dms:Unknown"/>
      </xsd:simpleType>
    </xsd:element>
    <xsd:element name="Order" ma:index="58" nillable="true" ma:displayName="Order" ma:hidden="true" ma:internalName="Order">
      <xsd:simpleType>
        <xsd:restriction base="dms:Number"/>
      </xsd:simpleType>
    </xsd:element>
    <xsd:element name="GUID" ma:index="59" nillable="true" ma:displayName="GUID" ma:hidden="true" ma:internalName="GUID" ma:readOnly="true">
      <xsd:simpleType>
        <xsd:restriction base="dms:Unknown"/>
      </xsd:simpleType>
    </xsd:element>
    <xsd:element name="WorkflowVersion" ma:index="60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61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62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63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C9571A-7F60-4A0D-8E80-416503273F37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819B6FB-A1D6-411F-8BD9-4C41AB9024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916B9A-53DA-4570-8A9E-9BC797BF5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12119</TotalTime>
  <Words>1003</Words>
  <Application>Microsoft Office PowerPoint</Application>
  <PresentationFormat>On-screen Show (4:3)</PresentationFormat>
  <Paragraphs>302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IST’s Cloud or Virtual Private Server Offering   A history, challenges and where we are today</vt:lpstr>
      <vt:lpstr>Agenda</vt:lpstr>
      <vt:lpstr>History</vt:lpstr>
      <vt:lpstr>History</vt:lpstr>
      <vt:lpstr>History</vt:lpstr>
      <vt:lpstr>PowerPoint Presentation</vt:lpstr>
      <vt:lpstr>PowerPoint Presentation</vt:lpstr>
      <vt:lpstr>PowerPoint Presentation</vt:lpstr>
      <vt:lpstr>Current Environment</vt:lpstr>
      <vt:lpstr>Challenges</vt:lpstr>
      <vt:lpstr>Challenges</vt:lpstr>
      <vt:lpstr>Automation</vt:lpstr>
      <vt:lpstr>Automation</vt:lpstr>
      <vt:lpstr>Automation</vt:lpstr>
      <vt:lpstr>Automation</vt:lpstr>
      <vt:lpstr>Automation</vt:lpstr>
      <vt:lpstr>Challenges</vt:lpstr>
      <vt:lpstr>Security and Configuration Management</vt:lpstr>
      <vt:lpstr>PowerPoint Presentation</vt:lpstr>
      <vt:lpstr>PowerPoint Presentation</vt:lpstr>
      <vt:lpstr>Use Cases</vt:lpstr>
      <vt:lpstr>Use Cases</vt:lpstr>
      <vt:lpstr>Where to next?</vt:lpstr>
      <vt:lpstr>PowerPoint Presentation</vt:lpstr>
      <vt:lpstr>PowerPoint Presentation</vt:lpstr>
      <vt:lpstr>PowerPoint Presentation</vt:lpstr>
      <vt:lpstr>Q/A</vt:lpstr>
    </vt:vector>
  </TitlesOfParts>
  <Company>cns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Micronet 12-14-2011</dc:title>
  <dc:creator>011359233</dc:creator>
  <cp:lastModifiedBy>Jonathon Taylor</cp:lastModifiedBy>
  <cp:revision>519</cp:revision>
  <dcterms:created xsi:type="dcterms:W3CDTF">2008-02-27T22:29:08Z</dcterms:created>
  <dcterms:modified xsi:type="dcterms:W3CDTF">2011-12-14T02:10:36Z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0x010100B911356C06E768408D7C54277328BE6E</vt:lpwstr>
  </property>
</Properties>
</file>