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70" r:id="rId6"/>
    <p:sldId id="260" r:id="rId7"/>
    <p:sldId id="261" r:id="rId8"/>
    <p:sldId id="262" r:id="rId9"/>
    <p:sldId id="267" r:id="rId10"/>
    <p:sldId id="263" r:id="rId11"/>
    <p:sldId id="264" r:id="rId12"/>
    <p:sldId id="269" r:id="rId13"/>
    <p:sldId id="268"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237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2BF2F1F-8052-4C2C-ABF2-F716AC332D63}" type="datetimeFigureOut">
              <a:rPr lang="en-US" smtClean="0"/>
              <a:t>2/21/2012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60E73C7-57AF-4BAA-897A-B7BAE413373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F2F1F-8052-4C2C-ABF2-F716AC332D63}"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F2F1F-8052-4C2C-ABF2-F716AC332D63}"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F2F1F-8052-4C2C-ABF2-F716AC332D63}"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BF2F1F-8052-4C2C-ABF2-F716AC332D63}"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BF2F1F-8052-4C2C-ABF2-F716AC332D63}" type="datetimeFigureOut">
              <a:rPr lang="en-US" smtClean="0"/>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BF2F1F-8052-4C2C-ABF2-F716AC332D63}" type="datetimeFigureOut">
              <a:rPr lang="en-US" smtClean="0"/>
              <a:t>2/21/2012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BF2F1F-8052-4C2C-ABF2-F716AC332D63}" type="datetimeFigureOut">
              <a:rPr lang="en-US" smtClean="0"/>
              <a:t>2/21/2012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F2F1F-8052-4C2C-ABF2-F716AC332D63}" type="datetimeFigureOut">
              <a:rPr lang="en-US" smtClean="0"/>
              <a:t>2/21/2012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BF2F1F-8052-4C2C-ABF2-F716AC332D63}" type="datetimeFigureOut">
              <a:rPr lang="en-US" smtClean="0"/>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BF2F1F-8052-4C2C-ABF2-F716AC332D63}" type="datetimeFigureOut">
              <a:rPr lang="en-US" smtClean="0"/>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73C7-57AF-4BAA-897A-B7BAE41337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2BF2F1F-8052-4C2C-ABF2-F716AC332D63}" type="datetimeFigureOut">
              <a:rPr lang="en-US" smtClean="0"/>
              <a:t>2/21/2012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60E73C7-57AF-4BAA-897A-B7BAE413373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cp.berkeley.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dsc.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it-business-continuity@berkeley.edu" TargetMode="External"/><Relationship Id="rId2" Type="http://schemas.openxmlformats.org/officeDocument/2006/relationships/hyperlink" Target="http://ist.berkeley.edu/is/b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is-platform-help@lists.berkeley.edu" TargetMode="External"/><Relationship Id="rId2" Type="http://schemas.openxmlformats.org/officeDocument/2006/relationships/hyperlink" Target="http://estimator.berkeley.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UCB IT Business Continuity</a:t>
            </a:r>
            <a:endParaRPr lang="en-US" dirty="0"/>
          </a:p>
        </p:txBody>
      </p:sp>
      <p:sp>
        <p:nvSpPr>
          <p:cNvPr id="3" name="Subtitle 2"/>
          <p:cNvSpPr>
            <a:spLocks noGrp="1"/>
          </p:cNvSpPr>
          <p:nvPr>
            <p:ph type="subTitle" idx="1"/>
          </p:nvPr>
        </p:nvSpPr>
        <p:spPr/>
        <p:txBody>
          <a:bodyPr/>
          <a:lstStyle/>
          <a:p>
            <a:r>
              <a:rPr lang="en-US" dirty="0" smtClean="0"/>
              <a:t>(Or how I learned to really appreciate advanced planning and stop worrying about disasters.)</a:t>
            </a:r>
            <a:endParaRPr lang="en-US" dirty="0"/>
          </a:p>
        </p:txBody>
      </p:sp>
    </p:spTree>
    <p:extLst>
      <p:ext uri="{BB962C8B-B14F-4D97-AF65-F5344CB8AC3E}">
        <p14:creationId xmlns:p14="http://schemas.microsoft.com/office/powerpoint/2010/main" val="357371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Step: Business Resumption</a:t>
            </a:r>
            <a:endParaRPr lang="en-US" dirty="0"/>
          </a:p>
        </p:txBody>
      </p:sp>
      <p:sp>
        <p:nvSpPr>
          <p:cNvPr id="3" name="Content Placeholder 2"/>
          <p:cNvSpPr>
            <a:spLocks noGrp="1"/>
          </p:cNvSpPr>
          <p:nvPr>
            <p:ph idx="1"/>
          </p:nvPr>
        </p:nvSpPr>
        <p:spPr/>
        <p:txBody>
          <a:bodyPr>
            <a:normAutofit/>
          </a:bodyPr>
          <a:lstStyle/>
          <a:p>
            <a:r>
              <a:rPr lang="en-US" dirty="0" smtClean="0"/>
              <a:t>Application owners should have both active disaster recovery *AND* business resumption plans in place</a:t>
            </a:r>
          </a:p>
          <a:p>
            <a:r>
              <a:rPr lang="en-US" dirty="0" smtClean="0"/>
              <a:t>UC Ready (</a:t>
            </a:r>
            <a:r>
              <a:rPr lang="en-US" dirty="0" err="1" smtClean="0"/>
              <a:t>KualiReady</a:t>
            </a:r>
            <a:r>
              <a:rPr lang="en-US" dirty="0" smtClean="0"/>
              <a:t>) is an online tool sponsored by UC Berkeley’s Office of Continuity Planning (</a:t>
            </a:r>
            <a:r>
              <a:rPr lang="en-US" b="1" dirty="0">
                <a:hlinkClick r:id="rId2"/>
              </a:rPr>
              <a:t>http://ocp.berkeley.edu</a:t>
            </a:r>
            <a:r>
              <a:rPr lang="en-US" b="1" dirty="0" smtClean="0">
                <a:hlinkClick r:id="rId2"/>
              </a:rPr>
              <a:t>/</a:t>
            </a:r>
            <a:r>
              <a:rPr lang="en-US" dirty="0" smtClean="0"/>
              <a:t>)</a:t>
            </a:r>
            <a:r>
              <a:rPr lang="en-US" b="1" dirty="0" smtClean="0"/>
              <a:t> </a:t>
            </a:r>
          </a:p>
          <a:p>
            <a:r>
              <a:rPr lang="en-US" dirty="0" smtClean="0"/>
              <a:t>OCP can assist departments </a:t>
            </a:r>
            <a:r>
              <a:rPr lang="en-US" dirty="0"/>
              <a:t>to </a:t>
            </a:r>
            <a:r>
              <a:rPr lang="en-US" dirty="0" smtClean="0"/>
              <a:t>prepare for </a:t>
            </a:r>
            <a:r>
              <a:rPr lang="en-US" dirty="0"/>
              <a:t>events that would threaten the continuity of </a:t>
            </a:r>
            <a:r>
              <a:rPr lang="en-US" dirty="0" smtClean="0"/>
              <a:t>the campus mission.</a:t>
            </a:r>
          </a:p>
          <a:p>
            <a:pPr marL="137160" indent="0">
              <a:buNone/>
            </a:pPr>
            <a:r>
              <a:rPr lang="en-US" dirty="0"/>
              <a:t> </a:t>
            </a:r>
            <a:r>
              <a:rPr lang="en-US" dirty="0" smtClean="0"/>
              <a:t> </a:t>
            </a:r>
          </a:p>
          <a:p>
            <a:endParaRPr lang="en-US" dirty="0"/>
          </a:p>
        </p:txBody>
      </p:sp>
    </p:spTree>
    <p:extLst>
      <p:ext uri="{BB962C8B-B14F-4D97-AF65-F5344CB8AC3E}">
        <p14:creationId xmlns:p14="http://schemas.microsoft.com/office/powerpoint/2010/main" val="299187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benefits of partnering with SDSC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University of California has announced </a:t>
            </a:r>
            <a:r>
              <a:rPr lang="en-US" dirty="0" smtClean="0"/>
              <a:t>SDSC </a:t>
            </a:r>
            <a:r>
              <a:rPr lang="en-US" dirty="0"/>
              <a:t>as UC's Southern California regional data center. </a:t>
            </a:r>
            <a:endParaRPr lang="en-US" dirty="0" smtClean="0"/>
          </a:p>
          <a:p>
            <a:r>
              <a:rPr lang="en-US" dirty="0" smtClean="0"/>
              <a:t>UC Berkeley </a:t>
            </a:r>
            <a:r>
              <a:rPr lang="en-US" dirty="0"/>
              <a:t>currently utilizes </a:t>
            </a:r>
            <a:r>
              <a:rPr lang="en-US" dirty="0" smtClean="0"/>
              <a:t>10 </a:t>
            </a:r>
            <a:r>
              <a:rPr lang="en-US" dirty="0"/>
              <a:t>racks of its equipment. </a:t>
            </a:r>
            <a:endParaRPr lang="en-US" dirty="0" smtClean="0"/>
          </a:p>
          <a:p>
            <a:r>
              <a:rPr lang="en-US" dirty="0" smtClean="0"/>
              <a:t>Besides business continuity, these racks can be used for services which include: </a:t>
            </a:r>
          </a:p>
          <a:p>
            <a:pPr marL="834390" lvl="1" indent="-514350">
              <a:buFont typeface="+mj-lt"/>
              <a:buAutoNum type="arabicPeriod"/>
            </a:pPr>
            <a:r>
              <a:rPr lang="en-US" dirty="0" smtClean="0"/>
              <a:t>Virtual </a:t>
            </a:r>
            <a:r>
              <a:rPr lang="en-US" dirty="0"/>
              <a:t>servers</a:t>
            </a:r>
          </a:p>
          <a:p>
            <a:pPr marL="834390" lvl="1" indent="-514350">
              <a:buFont typeface="+mj-lt"/>
              <a:buAutoNum type="arabicPeriod"/>
            </a:pPr>
            <a:r>
              <a:rPr lang="en-US" dirty="0"/>
              <a:t>Physical servers</a:t>
            </a:r>
          </a:p>
          <a:p>
            <a:pPr marL="834390" lvl="1" indent="-514350">
              <a:buFont typeface="+mj-lt"/>
              <a:buAutoNum type="arabicPeriod"/>
            </a:pPr>
            <a:r>
              <a:rPr lang="en-US" dirty="0"/>
              <a:t>Four tiers of Storage</a:t>
            </a:r>
          </a:p>
          <a:p>
            <a:pPr marL="834390" lvl="1" indent="-514350">
              <a:buFont typeface="+mj-lt"/>
              <a:buAutoNum type="arabicPeriod"/>
            </a:pPr>
            <a:r>
              <a:rPr lang="en-US" dirty="0"/>
              <a:t>System Administration</a:t>
            </a:r>
          </a:p>
          <a:p>
            <a:pPr marL="834390" lvl="1" indent="-514350">
              <a:buFont typeface="+mj-lt"/>
              <a:buAutoNum type="arabicPeriod"/>
            </a:pPr>
            <a:r>
              <a:rPr lang="en-US" dirty="0"/>
              <a:t>Database </a:t>
            </a:r>
            <a:r>
              <a:rPr lang="en-US" dirty="0" smtClean="0"/>
              <a:t>Administration</a:t>
            </a:r>
          </a:p>
          <a:p>
            <a:r>
              <a:rPr lang="en-US" dirty="0" smtClean="0"/>
              <a:t>SDSC’s website is </a:t>
            </a:r>
            <a:r>
              <a:rPr lang="en-US" b="1" dirty="0">
                <a:hlinkClick r:id="rId2"/>
              </a:rPr>
              <a:t>http://www.sdsc.edu</a:t>
            </a:r>
            <a:r>
              <a:rPr lang="en-US" b="1" dirty="0" smtClean="0">
                <a:hlinkClick r:id="rId2"/>
              </a:rPr>
              <a:t>/</a:t>
            </a:r>
            <a:endParaRPr lang="en-US" b="1" dirty="0" smtClean="0"/>
          </a:p>
          <a:p>
            <a:endParaRPr lang="en-US" dirty="0"/>
          </a:p>
          <a:p>
            <a:endParaRPr lang="en-US" dirty="0"/>
          </a:p>
        </p:txBody>
      </p:sp>
    </p:spTree>
    <p:extLst>
      <p:ext uri="{BB962C8B-B14F-4D97-AF65-F5344CB8AC3E}">
        <p14:creationId xmlns:p14="http://schemas.microsoft.com/office/powerpoint/2010/main" val="16346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IST manages a fail-over hot-site at SDSC </a:t>
            </a:r>
          </a:p>
          <a:p>
            <a:r>
              <a:rPr lang="en-US" dirty="0" smtClean="0"/>
              <a:t>IST managed applications are grouped in Tiers, 0-2.</a:t>
            </a:r>
          </a:p>
          <a:p>
            <a:r>
              <a:rPr lang="en-US" dirty="0" smtClean="0"/>
              <a:t>Tier 0 recovered applications, 0-24 hours.</a:t>
            </a:r>
          </a:p>
          <a:p>
            <a:r>
              <a:rPr lang="en-US" dirty="0" smtClean="0"/>
              <a:t>Tier 1 recovered applications, 1-3 days.</a:t>
            </a:r>
          </a:p>
          <a:p>
            <a:r>
              <a:rPr lang="en-US" dirty="0" smtClean="0"/>
              <a:t>Tier 2 are all other IST applications and will be recovered as equipment becomes available.</a:t>
            </a:r>
          </a:p>
          <a:p>
            <a:r>
              <a:rPr lang="en-US" dirty="0" smtClean="0"/>
              <a:t>Any IST application can become Tier 0 or Tier 1 if the application owner pays for this service.</a:t>
            </a:r>
          </a:p>
          <a:p>
            <a:r>
              <a:rPr lang="en-US" dirty="0" smtClean="0"/>
              <a:t>Departments should have their UC Ready/</a:t>
            </a:r>
            <a:r>
              <a:rPr lang="en-US" dirty="0" err="1" smtClean="0"/>
              <a:t>KualiReady</a:t>
            </a:r>
            <a:r>
              <a:rPr lang="en-US" dirty="0" smtClean="0"/>
              <a:t> plan current and available.</a:t>
            </a:r>
          </a:p>
        </p:txBody>
      </p:sp>
    </p:spTree>
    <p:extLst>
      <p:ext uri="{BB962C8B-B14F-4D97-AF65-F5344CB8AC3E}">
        <p14:creationId xmlns:p14="http://schemas.microsoft.com/office/powerpoint/2010/main" val="21603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Contacts</a:t>
            </a:r>
            <a:endParaRPr lang="en-US" dirty="0"/>
          </a:p>
        </p:txBody>
      </p:sp>
      <p:sp>
        <p:nvSpPr>
          <p:cNvPr id="3" name="Content Placeholder 2"/>
          <p:cNvSpPr>
            <a:spLocks noGrp="1"/>
          </p:cNvSpPr>
          <p:nvPr>
            <p:ph idx="1"/>
          </p:nvPr>
        </p:nvSpPr>
        <p:spPr/>
        <p:txBody>
          <a:bodyPr/>
          <a:lstStyle/>
          <a:p>
            <a:r>
              <a:rPr lang="en-US" dirty="0" smtClean="0"/>
              <a:t>Contact information for IST Business Continuity Services: </a:t>
            </a:r>
          </a:p>
          <a:p>
            <a:r>
              <a:rPr lang="en-US" dirty="0" smtClean="0"/>
              <a:t>IST Business Continuity webpage</a:t>
            </a:r>
            <a:r>
              <a:rPr lang="en-US" dirty="0"/>
              <a:t>: </a:t>
            </a:r>
            <a:r>
              <a:rPr lang="en-US" b="1" dirty="0">
                <a:hlinkClick r:id="rId2"/>
              </a:rPr>
              <a:t>http://</a:t>
            </a:r>
            <a:r>
              <a:rPr lang="en-US" b="1" dirty="0" smtClean="0">
                <a:hlinkClick r:id="rId2"/>
              </a:rPr>
              <a:t>ist.berkeley.edu/is/bc</a:t>
            </a:r>
            <a:endParaRPr lang="en-US" b="1" dirty="0" smtClean="0"/>
          </a:p>
          <a:p>
            <a:r>
              <a:rPr lang="en-US" dirty="0"/>
              <a:t>IST Business Continuity Coordinator: </a:t>
            </a:r>
            <a:r>
              <a:rPr lang="en-US" dirty="0" smtClean="0"/>
              <a:t>(email to: </a:t>
            </a:r>
            <a:r>
              <a:rPr lang="en-US" b="1" dirty="0">
                <a:hlinkClick r:id="rId3"/>
              </a:rPr>
              <a:t>it-business-continuity@berkeley.edu</a:t>
            </a:r>
            <a:r>
              <a:rPr lang="en-US" dirty="0" smtClean="0"/>
              <a:t>)</a:t>
            </a:r>
          </a:p>
          <a:p>
            <a:r>
              <a:rPr lang="en-US" smtClean="0"/>
              <a:t>Follow on Twitter: @UCB_IST_DR</a:t>
            </a:r>
            <a:endParaRPr lang="en-US" dirty="0" smtClean="0"/>
          </a:p>
          <a:p>
            <a:r>
              <a:rPr lang="en-US" dirty="0" smtClean="0"/>
              <a:t>Todd Wagner (642-5346)</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14961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0312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Business Continuity in an IT environment?</a:t>
            </a:r>
            <a:endParaRPr lang="en-US" dirty="0"/>
          </a:p>
        </p:txBody>
      </p:sp>
      <p:sp>
        <p:nvSpPr>
          <p:cNvPr id="3" name="Content Placeholder 2"/>
          <p:cNvSpPr>
            <a:spLocks noGrp="1"/>
          </p:cNvSpPr>
          <p:nvPr>
            <p:ph idx="1"/>
          </p:nvPr>
        </p:nvSpPr>
        <p:spPr/>
        <p:txBody>
          <a:bodyPr>
            <a:normAutofit/>
          </a:bodyPr>
          <a:lstStyle/>
          <a:p>
            <a:r>
              <a:rPr lang="en-US" dirty="0"/>
              <a:t>Business continuity is the term for the activity performed by any organization to ensure that its business functions will be available to its customers and users. There are two components to business continuity:</a:t>
            </a:r>
          </a:p>
          <a:p>
            <a:pPr marL="971550" lvl="1" indent="-514350">
              <a:buFont typeface="+mj-lt"/>
              <a:buAutoNum type="arabicPeriod"/>
            </a:pPr>
            <a:r>
              <a:rPr lang="en-US" dirty="0"/>
              <a:t>Disaster recovery — getting systems and infrastructure back online after a disaster</a:t>
            </a:r>
          </a:p>
          <a:p>
            <a:pPr marL="971550" lvl="1" indent="-514350">
              <a:buFont typeface="+mj-lt"/>
              <a:buAutoNum type="arabicPeriod"/>
            </a:pPr>
            <a:r>
              <a:rPr lang="en-US" dirty="0"/>
              <a:t>Business resumption — getting business functionality back online after the infrastructure is readied</a:t>
            </a:r>
          </a:p>
          <a:p>
            <a:endParaRPr lang="en-US" dirty="0"/>
          </a:p>
        </p:txBody>
      </p:sp>
    </p:spTree>
    <p:extLst>
      <p:ext uri="{BB962C8B-B14F-4D97-AF65-F5344CB8AC3E}">
        <p14:creationId xmlns:p14="http://schemas.microsoft.com/office/powerpoint/2010/main" val="2881729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is UC Berkeley’s IT hot-site?</a:t>
            </a:r>
            <a:endParaRPr lang="en-US" dirty="0"/>
          </a:p>
        </p:txBody>
      </p:sp>
      <p:sp>
        <p:nvSpPr>
          <p:cNvPr id="3" name="Content Placeholder 2"/>
          <p:cNvSpPr>
            <a:spLocks noGrp="1"/>
          </p:cNvSpPr>
          <p:nvPr>
            <p:ph idx="1"/>
          </p:nvPr>
        </p:nvSpPr>
        <p:spPr/>
        <p:txBody>
          <a:bodyPr/>
          <a:lstStyle/>
          <a:p>
            <a:r>
              <a:rPr lang="en-US" dirty="0"/>
              <a:t>The San Diego Supercomputer Center (SDSC) </a:t>
            </a:r>
            <a:r>
              <a:rPr lang="en-US" dirty="0" smtClean="0"/>
              <a:t>is UC </a:t>
            </a:r>
            <a:r>
              <a:rPr lang="en-US" dirty="0"/>
              <a:t>Berkeley's "hot-site" data center in a disaster scenario when Berkeley's data center becomes unavailable, and will continue to act as the remote data center until Berkeley's data center once again becomes functional</a:t>
            </a:r>
            <a:r>
              <a:rPr lang="en-US" dirty="0" smtClean="0"/>
              <a:t>.</a:t>
            </a:r>
          </a:p>
          <a:p>
            <a:endParaRPr lang="en-US" dirty="0" smtClean="0"/>
          </a:p>
        </p:txBody>
      </p:sp>
    </p:spTree>
    <p:extLst>
      <p:ext uri="{BB962C8B-B14F-4D97-AF65-F5344CB8AC3E}">
        <p14:creationId xmlns:p14="http://schemas.microsoft.com/office/powerpoint/2010/main" val="151867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 Disaster Recovery</a:t>
            </a:r>
            <a:endParaRPr lang="en-US" dirty="0"/>
          </a:p>
        </p:txBody>
      </p:sp>
      <p:sp>
        <p:nvSpPr>
          <p:cNvPr id="3" name="Content Placeholder 2"/>
          <p:cNvSpPr>
            <a:spLocks noGrp="1"/>
          </p:cNvSpPr>
          <p:nvPr>
            <p:ph idx="1"/>
          </p:nvPr>
        </p:nvSpPr>
        <p:spPr/>
        <p:txBody>
          <a:bodyPr>
            <a:normAutofit/>
          </a:bodyPr>
          <a:lstStyle/>
          <a:p>
            <a:r>
              <a:rPr lang="en-US" dirty="0" smtClean="0"/>
              <a:t>After a disaster has been declared and UCB is running out of SDSC, the hardware and network are started and/or verified.</a:t>
            </a:r>
          </a:p>
          <a:p>
            <a:r>
              <a:rPr lang="en-US" dirty="0" smtClean="0"/>
              <a:t>The applications are then started in a priority order.</a:t>
            </a:r>
          </a:p>
          <a:p>
            <a:r>
              <a:rPr lang="en-US" dirty="0" smtClean="0"/>
              <a:t>Contrary to popular </a:t>
            </a:r>
            <a:r>
              <a:rPr lang="en-US" dirty="0"/>
              <a:t>belief, subscribing an IST-managed system </a:t>
            </a:r>
            <a:r>
              <a:rPr lang="en-US" dirty="0" smtClean="0"/>
              <a:t>and to </a:t>
            </a:r>
            <a:r>
              <a:rPr lang="en-US" dirty="0" err="1" smtClean="0"/>
              <a:t>UCBackup</a:t>
            </a:r>
            <a:r>
              <a:rPr lang="en-US" dirty="0" smtClean="0"/>
              <a:t> </a:t>
            </a:r>
            <a:r>
              <a:rPr lang="en-US" dirty="0"/>
              <a:t>does not </a:t>
            </a:r>
            <a:r>
              <a:rPr lang="en-US" dirty="0" smtClean="0"/>
              <a:t>automatically make an application a priority to restore.</a:t>
            </a:r>
          </a:p>
          <a:p>
            <a:pPr marL="137160" indent="0">
              <a:buNone/>
            </a:pPr>
            <a:endParaRPr lang="en-US" dirty="0" smtClean="0"/>
          </a:p>
          <a:p>
            <a:endParaRPr lang="en-US" dirty="0"/>
          </a:p>
        </p:txBody>
      </p:sp>
    </p:spTree>
    <p:extLst>
      <p:ext uri="{BB962C8B-B14F-4D97-AF65-F5344CB8AC3E}">
        <p14:creationId xmlns:p14="http://schemas.microsoft.com/office/powerpoint/2010/main" val="42333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Recovery,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a:t>For an application to be </a:t>
            </a:r>
            <a:r>
              <a:rPr lang="en-US" dirty="0" smtClean="0"/>
              <a:t>considered a priority restore, </a:t>
            </a:r>
            <a:r>
              <a:rPr lang="en-US" dirty="0"/>
              <a:t>the required infrastructure to run a mini-version of it at SDSC </a:t>
            </a:r>
            <a:r>
              <a:rPr lang="en-US" i="1" u="sng" dirty="0"/>
              <a:t>must</a:t>
            </a:r>
            <a:r>
              <a:rPr lang="en-US" dirty="0"/>
              <a:t> be purchased. The infrastructure includes </a:t>
            </a:r>
            <a:r>
              <a:rPr lang="en-US" dirty="0" err="1"/>
              <a:t>UCBackup</a:t>
            </a:r>
            <a:r>
              <a:rPr lang="en-US" dirty="0"/>
              <a:t> and other components such as servers, storage, network, and data transfer.</a:t>
            </a:r>
          </a:p>
          <a:p>
            <a:r>
              <a:rPr lang="en-US" dirty="0"/>
              <a:t> For an estimate of costs at SDSC, customers can use The Estimator (</a:t>
            </a:r>
            <a:r>
              <a:rPr lang="en-US" b="1" dirty="0">
                <a:solidFill>
                  <a:srgbClr val="FF0000"/>
                </a:solidFill>
                <a:hlinkClick r:id="rId2"/>
              </a:rPr>
              <a:t>http://estimator.berkeley.edu</a:t>
            </a:r>
            <a:r>
              <a:rPr lang="en-US" dirty="0">
                <a:hlinkClick r:id="rId2"/>
              </a:rPr>
              <a:t>/</a:t>
            </a:r>
            <a:r>
              <a:rPr lang="en-US" dirty="0"/>
              <a:t>) </a:t>
            </a:r>
            <a:endParaRPr lang="en-US" dirty="0" smtClean="0"/>
          </a:p>
          <a:p>
            <a:r>
              <a:rPr lang="en-US" dirty="0" smtClean="0"/>
              <a:t>They can also send </a:t>
            </a:r>
            <a:r>
              <a:rPr lang="en-US" dirty="0"/>
              <a:t>email with questions to: </a:t>
            </a:r>
            <a:r>
              <a:rPr lang="en-US" dirty="0" smtClean="0"/>
              <a:t>                  </a:t>
            </a:r>
            <a:r>
              <a:rPr lang="en-US" b="1" dirty="0" smtClean="0">
                <a:solidFill>
                  <a:srgbClr val="FF0000"/>
                </a:solidFill>
                <a:hlinkClick r:id="rId3"/>
              </a:rPr>
              <a:t>is-platform-help@lists.berkeley.edu</a:t>
            </a:r>
            <a:r>
              <a:rPr lang="en-US" dirty="0"/>
              <a:t>.</a:t>
            </a:r>
          </a:p>
          <a:p>
            <a:r>
              <a:rPr lang="en-US" dirty="0"/>
              <a:t>It is important to note that entire applications may not be restored due to storage restrictions. However, the critical pieces or functions of the application as determined by the application owners will </a:t>
            </a:r>
            <a:r>
              <a:rPr lang="en-US" dirty="0" smtClean="0"/>
              <a:t>be restored.</a:t>
            </a:r>
            <a:endParaRPr lang="en-US" dirty="0"/>
          </a:p>
          <a:p>
            <a:endParaRPr lang="en-US" dirty="0"/>
          </a:p>
        </p:txBody>
      </p:sp>
    </p:spTree>
    <p:extLst>
      <p:ext uri="{BB962C8B-B14F-4D97-AF65-F5344CB8AC3E}">
        <p14:creationId xmlns:p14="http://schemas.microsoft.com/office/powerpoint/2010/main" val="59898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For the purposes of DR, IST classifies its managed applications into three “tiers”, 0 through 2.</a:t>
            </a:r>
          </a:p>
          <a:p>
            <a:pPr marL="514350" indent="-514350"/>
            <a:r>
              <a:rPr lang="en-US" dirty="0" smtClean="0"/>
              <a:t>Tier 0 applications are mission critical and are restored first, with a restoration timeline of 0-24 hours.</a:t>
            </a:r>
          </a:p>
          <a:p>
            <a:pPr marL="514350" indent="-514350"/>
            <a:r>
              <a:rPr lang="en-US" dirty="0" smtClean="0"/>
              <a:t>Tier 1 applications are restored next with a restoration timeline of 1-3 days.</a:t>
            </a:r>
          </a:p>
          <a:p>
            <a:pPr marL="514350" indent="-514350"/>
            <a:r>
              <a:rPr lang="en-US" dirty="0" smtClean="0"/>
              <a:t>Tier 2 applications are restored in order of availability of hardware to support the application, configuring that hardware to run and loading data onto the servers. </a:t>
            </a:r>
          </a:p>
        </p:txBody>
      </p:sp>
    </p:spTree>
    <p:extLst>
      <p:ext uri="{BB962C8B-B14F-4D97-AF65-F5344CB8AC3E}">
        <p14:creationId xmlns:p14="http://schemas.microsoft.com/office/powerpoint/2010/main" val="977555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0 Applications</a:t>
            </a:r>
            <a:endParaRPr lang="en-US" dirty="0"/>
          </a:p>
        </p:txBody>
      </p:sp>
      <p:sp>
        <p:nvSpPr>
          <p:cNvPr id="3" name="Content Placeholder 2"/>
          <p:cNvSpPr>
            <a:spLocks noGrp="1"/>
          </p:cNvSpPr>
          <p:nvPr>
            <p:ph idx="1"/>
          </p:nvPr>
        </p:nvSpPr>
        <p:spPr/>
        <p:txBody>
          <a:bodyPr/>
          <a:lstStyle/>
          <a:p>
            <a:r>
              <a:rPr lang="en-US" dirty="0" err="1" smtClean="0"/>
              <a:t>Calnet</a:t>
            </a:r>
            <a:endParaRPr lang="en-US" dirty="0" smtClean="0"/>
          </a:p>
          <a:p>
            <a:r>
              <a:rPr lang="en-US" dirty="0" smtClean="0"/>
              <a:t>Active Directory</a:t>
            </a:r>
          </a:p>
          <a:p>
            <a:r>
              <a:rPr lang="en-US" dirty="0" err="1" smtClean="0"/>
              <a:t>UCBackup</a:t>
            </a:r>
            <a:endParaRPr lang="en-US" dirty="0" smtClean="0"/>
          </a:p>
          <a:p>
            <a:r>
              <a:rPr lang="en-US" dirty="0" err="1" smtClean="0"/>
              <a:t>Sharepoint</a:t>
            </a:r>
            <a:r>
              <a:rPr lang="en-US" dirty="0" smtClean="0"/>
              <a:t> (specific to UCB-SDSC documentation)</a:t>
            </a:r>
            <a:endParaRPr lang="en-US" dirty="0"/>
          </a:p>
        </p:txBody>
      </p:sp>
    </p:spTree>
    <p:extLst>
      <p:ext uri="{BB962C8B-B14F-4D97-AF65-F5344CB8AC3E}">
        <p14:creationId xmlns:p14="http://schemas.microsoft.com/office/powerpoint/2010/main" val="427462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1 Applications</a:t>
            </a:r>
            <a:endParaRPr lang="en-US" dirty="0"/>
          </a:p>
        </p:txBody>
      </p:sp>
      <p:sp>
        <p:nvSpPr>
          <p:cNvPr id="3" name="Content Placeholder 2"/>
          <p:cNvSpPr>
            <a:spLocks noGrp="1"/>
          </p:cNvSpPr>
          <p:nvPr>
            <p:ph idx="1"/>
          </p:nvPr>
        </p:nvSpPr>
        <p:spPr/>
        <p:txBody>
          <a:bodyPr>
            <a:normAutofit lnSpcReduction="10000"/>
          </a:bodyPr>
          <a:lstStyle/>
          <a:p>
            <a:r>
              <a:rPr lang="en-US" dirty="0" err="1" smtClean="0"/>
              <a:t>Bearfacts</a:t>
            </a:r>
            <a:endParaRPr lang="en-US" dirty="0" smtClean="0"/>
          </a:p>
          <a:p>
            <a:r>
              <a:rPr lang="en-US" dirty="0" smtClean="0"/>
              <a:t>BFS</a:t>
            </a:r>
          </a:p>
          <a:p>
            <a:r>
              <a:rPr lang="en-US" dirty="0" smtClean="0"/>
              <a:t>BLU</a:t>
            </a:r>
          </a:p>
          <a:p>
            <a:r>
              <a:rPr lang="en-US" dirty="0" smtClean="0"/>
              <a:t>Control-M Enterprise Manager</a:t>
            </a:r>
          </a:p>
          <a:p>
            <a:r>
              <a:rPr lang="en-US" dirty="0" smtClean="0"/>
              <a:t>Electronic Funds Transfer (EFT</a:t>
            </a:r>
            <a:r>
              <a:rPr lang="en-US" dirty="0" smtClean="0"/>
              <a:t>)</a:t>
            </a:r>
          </a:p>
          <a:p>
            <a:r>
              <a:rPr lang="en-US" dirty="0" smtClean="0"/>
              <a:t>HCM (HR)</a:t>
            </a:r>
            <a:endParaRPr lang="en-US" dirty="0" smtClean="0"/>
          </a:p>
          <a:p>
            <a:r>
              <a:rPr lang="en-US" dirty="0" err="1" smtClean="0"/>
              <a:t>Kronos</a:t>
            </a:r>
            <a:endParaRPr lang="en-US" dirty="0" smtClean="0"/>
          </a:p>
          <a:p>
            <a:r>
              <a:rPr lang="en-US" dirty="0" err="1" smtClean="0"/>
              <a:t>KualiReady</a:t>
            </a:r>
            <a:endParaRPr lang="en-US" dirty="0" smtClean="0"/>
          </a:p>
          <a:p>
            <a:r>
              <a:rPr lang="en-US" dirty="0" err="1" smtClean="0"/>
              <a:t>PageCenter</a:t>
            </a:r>
            <a:endParaRPr lang="en-US" dirty="0" smtClean="0"/>
          </a:p>
          <a:p>
            <a:r>
              <a:rPr lang="en-US" dirty="0" err="1" smtClean="0"/>
              <a:t>ProSAMS</a:t>
            </a:r>
            <a:endParaRPr lang="en-US" dirty="0" smtClean="0"/>
          </a:p>
          <a:p>
            <a:endParaRPr lang="en-US" dirty="0"/>
          </a:p>
        </p:txBody>
      </p:sp>
    </p:spTree>
    <p:extLst>
      <p:ext uri="{BB962C8B-B14F-4D97-AF65-F5344CB8AC3E}">
        <p14:creationId xmlns:p14="http://schemas.microsoft.com/office/powerpoint/2010/main" val="3347321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2 Applications</a:t>
            </a:r>
            <a:endParaRPr lang="en-US" dirty="0"/>
          </a:p>
        </p:txBody>
      </p:sp>
      <p:sp>
        <p:nvSpPr>
          <p:cNvPr id="3" name="Content Placeholder 2"/>
          <p:cNvSpPr>
            <a:spLocks noGrp="1"/>
          </p:cNvSpPr>
          <p:nvPr>
            <p:ph idx="1"/>
          </p:nvPr>
        </p:nvSpPr>
        <p:spPr/>
        <p:txBody>
          <a:bodyPr/>
          <a:lstStyle/>
          <a:p>
            <a:r>
              <a:rPr lang="en-US" dirty="0" smtClean="0"/>
              <a:t>All remaining IST managed applications that are not classified as Tier 0 or Tier 1 fall into this classification.</a:t>
            </a:r>
          </a:p>
          <a:p>
            <a:pPr marL="514350" indent="-514350"/>
            <a:r>
              <a:rPr lang="en-US" dirty="0"/>
              <a:t>In the event of a regional disaster, UCB would queue up for equipment along with other organizations, so the backlog and wait for available equipment likely would be long. </a:t>
            </a:r>
          </a:p>
          <a:p>
            <a:pPr marL="514350" indent="-514350"/>
            <a:r>
              <a:rPr lang="en-US" dirty="0"/>
              <a:t>It is to the advantage of application owners to have their applications in Tier 1 status to avoid these waits for equipment and configuration.</a:t>
            </a:r>
          </a:p>
          <a:p>
            <a:endParaRPr lang="en-US" dirty="0"/>
          </a:p>
        </p:txBody>
      </p:sp>
    </p:spTree>
    <p:extLst>
      <p:ext uri="{BB962C8B-B14F-4D97-AF65-F5344CB8AC3E}">
        <p14:creationId xmlns:p14="http://schemas.microsoft.com/office/powerpoint/2010/main" val="312656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130</TotalTime>
  <Words>697</Words>
  <Application>Microsoft Office PowerPoint</Application>
  <PresentationFormat>On-screen Show (4:3)</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UCB IT Business Continuity</vt:lpstr>
      <vt:lpstr>What is Business Continuity in an IT environment?</vt:lpstr>
      <vt:lpstr>Where is UC Berkeley’s IT hot-site?</vt:lpstr>
      <vt:lpstr>First Step: Disaster Recovery</vt:lpstr>
      <vt:lpstr>Disaster Recovery, cont’d.</vt:lpstr>
      <vt:lpstr>Tiers</vt:lpstr>
      <vt:lpstr>Tier 0 Applications</vt:lpstr>
      <vt:lpstr>Tier 1 Applications</vt:lpstr>
      <vt:lpstr>Tier 2 Applications</vt:lpstr>
      <vt:lpstr>Second Step: Business Resumption</vt:lpstr>
      <vt:lpstr>Additional benefits of partnering with SDSC</vt:lpstr>
      <vt:lpstr>Conclusion</vt:lpstr>
      <vt:lpstr>Contacts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UCB IT Business Continuity</dc:title>
  <dc:creator>Todd K. WAGNER</dc:creator>
  <cp:lastModifiedBy>Todd K. WAGNER</cp:lastModifiedBy>
  <cp:revision>14</cp:revision>
  <dcterms:created xsi:type="dcterms:W3CDTF">2012-02-16T16:13:59Z</dcterms:created>
  <dcterms:modified xsi:type="dcterms:W3CDTF">2012-02-21T17:39:36Z</dcterms:modified>
</cp:coreProperties>
</file>