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65" r:id="rId4"/>
    <p:sldId id="269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7F"/>
    <a:srgbClr val="E09E19"/>
    <a:srgbClr val="9DAD33"/>
    <a:srgbClr val="6C3302"/>
    <a:srgbClr val="584F29"/>
    <a:srgbClr val="ED4E33"/>
    <a:srgbClr val="003262"/>
    <a:srgbClr val="53626F"/>
    <a:srgbClr val="00B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2" autoAdjust="0"/>
    <p:restoredTop sz="94669" autoAdjust="0"/>
  </p:normalViewPr>
  <p:slideViewPr>
    <p:cSldViewPr snapToGrid="0" snapToObjects="1">
      <p:cViewPr>
        <p:scale>
          <a:sx n="80" d="100"/>
          <a:sy n="80" d="100"/>
        </p:scale>
        <p:origin x="-3264" y="-1448"/>
      </p:cViewPr>
      <p:guideLst>
        <p:guide orient="horz" pos="36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B1905-1EEB-6545-B5E2-B70E8868255E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1A396-5F67-764F-9A9A-305152EB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3F6BF-7462-9046-A2B6-90C29244BD27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7DBC5-2A13-CA47-B9EE-6017A92B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8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4333"/>
            <a:ext cx="6813884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E09E1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5258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2D63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518947"/>
            <a:ext cx="7740650" cy="20646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325" y="2017295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1019341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2D63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6875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2051"/>
            <a:ext cx="7464425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97755"/>
            <a:ext cx="3717925" cy="2823496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175125" y="2097754"/>
            <a:ext cx="3746500" cy="2823497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2D637F"/>
                </a:solidFill>
              </a:defRPr>
            </a:lvl1pPr>
            <a:lvl2pPr>
              <a:defRPr sz="2000">
                <a:solidFill>
                  <a:srgbClr val="2D637F"/>
                </a:solidFill>
              </a:defRPr>
            </a:lvl2pPr>
            <a:lvl3pPr>
              <a:defRPr sz="1800">
                <a:solidFill>
                  <a:srgbClr val="2D637F"/>
                </a:solidFill>
              </a:defRPr>
            </a:lvl3pPr>
            <a:lvl4pPr>
              <a:defRPr sz="1600">
                <a:solidFill>
                  <a:srgbClr val="2D637F"/>
                </a:solidFill>
              </a:defRPr>
            </a:lvl4pPr>
            <a:lvl5pPr>
              <a:defRPr sz="1400">
                <a:solidFill>
                  <a:srgbClr val="2D63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331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978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3371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296527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64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4537075" cy="36570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167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emf"/><Relationship Id="rId9" Type="http://schemas.openxmlformats.org/officeDocument/2006/relationships/image" Target="../media/image2.emf"/><Relationship Id="rId1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25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0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5598553"/>
            <a:ext cx="9170736" cy="13300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6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1" r:id="rId5"/>
    <p:sldLayoutId id="2147483649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E09E19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2D637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D637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2D637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2D637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2D637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webaccess@berkeley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op.edu/electronic-accessibility/initiative/leadership-team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cop.edu/electronic-accessibility/initiative/policy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ebaccess@berkeley.edu" TargetMode="External"/><Relationship Id="rId4" Type="http://schemas.openxmlformats.org/officeDocument/2006/relationships/hyperlink" Target="http://webaccess.berkeley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greco@berkeley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9319"/>
            <a:ext cx="6813884" cy="1448130"/>
          </a:xfrm>
        </p:spPr>
        <p:txBody>
          <a:bodyPr/>
          <a:lstStyle/>
          <a:p>
            <a:r>
              <a:rPr lang="en-US" dirty="0" smtClean="0"/>
              <a:t>Web Access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62431"/>
            <a:ext cx="7219950" cy="2642944"/>
          </a:xfrm>
        </p:spPr>
        <p:txBody>
          <a:bodyPr/>
          <a:lstStyle/>
          <a:p>
            <a:r>
              <a:rPr lang="en-US" dirty="0" smtClean="0"/>
              <a:t>The new, good service for UC Berkeley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Lucy Greco, Caroline Boyden, Anna Gazdowicz</a:t>
            </a:r>
          </a:p>
          <a:p>
            <a:r>
              <a:rPr lang="en-US" dirty="0" smtClean="0">
                <a:hlinkClick r:id="rId2"/>
              </a:rPr>
              <a:t>webaccess@berkeley.edu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9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/>
          <a:lstStyle/>
          <a:p>
            <a:r>
              <a:rPr lang="en-US" dirty="0" smtClean="0"/>
              <a:t>EALT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Electronic Accessibility Leadership Team (EALT)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064669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Composed of one or two representatives from each UC campus, UCOP, ANR and LBNL, and other key functional areas.</a:t>
            </a:r>
          </a:p>
          <a:p>
            <a:pPr lvl="1"/>
            <a:r>
              <a:rPr lang="en-US" sz="2000" dirty="0" smtClean="0"/>
              <a:t>Website: 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http://www.ucop.edu/electronic-accessibility/initiative/leadership-</a:t>
            </a:r>
            <a:r>
              <a:rPr lang="en-US" dirty="0" smtClean="0">
                <a:hlinkClick r:id="rId2"/>
              </a:rPr>
              <a:t>team.html</a:t>
            </a:r>
            <a:r>
              <a:rPr lang="en-US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00084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/>
          <a:lstStyle/>
          <a:p>
            <a:r>
              <a:rPr lang="en-US" dirty="0" smtClean="0"/>
              <a:t>UC POLICY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UC Information Technology Accessibility Policy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97798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Approved and effective as of August 27, 2013</a:t>
            </a:r>
          </a:p>
          <a:p>
            <a:r>
              <a:rPr lang="en-US" dirty="0" smtClean="0"/>
              <a:t>Promotes and supports an accessible IT environment at the UC</a:t>
            </a:r>
          </a:p>
          <a:p>
            <a:r>
              <a:rPr lang="en-US" sz="2200" dirty="0" smtClean="0"/>
              <a:t>Establishes WCAG 2.0 Level AA as the standard for UC web content</a:t>
            </a:r>
          </a:p>
          <a:p>
            <a:r>
              <a:rPr lang="en-US" dirty="0" smtClean="0"/>
              <a:t>Full policy: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://www.ucop.edu/electronic-accessibility/initiative/</a:t>
            </a:r>
            <a:r>
              <a:rPr lang="en-US" dirty="0" smtClean="0">
                <a:hlinkClick r:id="rId2"/>
              </a:rPr>
              <a:t>policy.html</a:t>
            </a:r>
            <a:r>
              <a:rPr lang="en-US" dirty="0" smtClean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5106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/>
          <a:lstStyle/>
          <a:p>
            <a:r>
              <a:rPr lang="en-US" dirty="0" smtClean="0"/>
              <a:t>UC POLICY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What This Policy Says to Do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9779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Create new accessible sites and applications</a:t>
            </a:r>
            <a:endParaRPr lang="en-US" sz="2200" dirty="0" smtClean="0"/>
          </a:p>
          <a:p>
            <a:r>
              <a:rPr lang="en-US" dirty="0" smtClean="0"/>
              <a:t>Focus on new development and high-traffic projects</a:t>
            </a:r>
            <a:endParaRPr lang="en-US" dirty="0" smtClean="0"/>
          </a:p>
          <a:p>
            <a:r>
              <a:rPr lang="en-US" sz="2200" dirty="0" smtClean="0"/>
              <a:t>Build access in to your team</a:t>
            </a:r>
            <a:endParaRPr lang="en-US" sz="2200" dirty="0" smtClean="0"/>
          </a:p>
          <a:p>
            <a:r>
              <a:rPr lang="en-US" dirty="0" smtClean="0"/>
              <a:t>Hire people with accessible design and development knowledge</a:t>
            </a:r>
          </a:p>
          <a:p>
            <a:r>
              <a:rPr lang="en-US" sz="2200" dirty="0" smtClean="0"/>
              <a:t>Take advantage of any training and/or tools you can to learn and develop accessible products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45517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>
            <a:normAutofit/>
          </a:bodyPr>
          <a:lstStyle/>
          <a:p>
            <a:r>
              <a:rPr lang="en-US" dirty="0" smtClean="0"/>
              <a:t>BERKELEY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Advantages of Being at Berkeley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9779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Berkeley commitment to electronic accessibility</a:t>
            </a:r>
          </a:p>
          <a:p>
            <a:r>
              <a:rPr lang="en-US" dirty="0" smtClean="0"/>
              <a:t>A history of accessibility training for staff</a:t>
            </a:r>
          </a:p>
          <a:p>
            <a:r>
              <a:rPr lang="en-US" sz="2200" dirty="0" smtClean="0"/>
              <a:t>Your Web Access team</a:t>
            </a:r>
          </a:p>
          <a:p>
            <a:r>
              <a:rPr lang="en-US" dirty="0" smtClean="0"/>
              <a:t>Ongoing support in the future for accessibility</a:t>
            </a:r>
          </a:p>
          <a:p>
            <a:r>
              <a:rPr lang="en-US" sz="2200" dirty="0" smtClean="0"/>
              <a:t>Open Berkeley</a:t>
            </a:r>
          </a:p>
        </p:txBody>
      </p:sp>
    </p:spTree>
    <p:extLst>
      <p:ext uri="{BB962C8B-B14F-4D97-AF65-F5344CB8AC3E}">
        <p14:creationId xmlns:p14="http://schemas.microsoft.com/office/powerpoint/2010/main" val="350806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>
            <a:normAutofit/>
          </a:bodyPr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How to Use Our Services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9779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Clinics and reviews</a:t>
            </a:r>
          </a:p>
          <a:p>
            <a:r>
              <a:rPr lang="en-US" sz="2200" dirty="0" smtClean="0"/>
              <a:t>Self-assessment tools</a:t>
            </a:r>
          </a:p>
          <a:p>
            <a:r>
              <a:rPr lang="en-US" dirty="0" smtClean="0"/>
              <a:t>Learning opportunities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60408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WEB ACCESS  |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14343" y="344184"/>
            <a:ext cx="2238375" cy="492365"/>
          </a:xfrm>
        </p:spPr>
        <p:txBody>
          <a:bodyPr>
            <a:norm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50032"/>
            <a:ext cx="7766050" cy="115035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Contact Information</a:t>
            </a:r>
            <a:endParaRPr lang="en-US" sz="42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600" y="2625895"/>
            <a:ext cx="8446168" cy="297798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Lucy Greco: </a:t>
            </a:r>
            <a:r>
              <a:rPr lang="en-US" sz="2200" dirty="0" smtClean="0">
                <a:hlinkClick r:id="rId2"/>
              </a:rPr>
              <a:t>lgreco@berkeley.edu</a:t>
            </a:r>
            <a:r>
              <a:rPr lang="en-US" sz="2200" dirty="0" smtClean="0"/>
              <a:t> </a:t>
            </a:r>
            <a:endParaRPr lang="en-US" dirty="0"/>
          </a:p>
          <a:p>
            <a:r>
              <a:rPr lang="en-US" dirty="0" smtClean="0"/>
              <a:t>Web Access team: </a:t>
            </a:r>
            <a:r>
              <a:rPr lang="en-US" dirty="0" smtClean="0">
                <a:hlinkClick r:id="rId3"/>
              </a:rPr>
              <a:t>webaccess@berkeley.edu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Coming soon: brand-new version of Web Access website, </a:t>
            </a:r>
            <a:r>
              <a:rPr lang="en-US" dirty="0" smtClean="0">
                <a:hlinkClick r:id="rId4"/>
              </a:rPr>
              <a:t>http://webaccess.berkeley.edu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422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275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Web Access</vt:lpstr>
      <vt:lpstr>Electronic Accessibility Leadership Team (EALT)</vt:lpstr>
      <vt:lpstr>UC Information Technology Accessibility Policy</vt:lpstr>
      <vt:lpstr>What This Policy Says to Do</vt:lpstr>
      <vt:lpstr>Advantages of Being at Berkeley</vt:lpstr>
      <vt:lpstr>How to Use Our Services</vt:lpstr>
      <vt:lpstr>Contact Information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Frasier</dc:creator>
  <cp:lastModifiedBy>Anna Gazdowicz</cp:lastModifiedBy>
  <cp:revision>45</cp:revision>
  <dcterms:created xsi:type="dcterms:W3CDTF">2013-01-15T19:08:57Z</dcterms:created>
  <dcterms:modified xsi:type="dcterms:W3CDTF">2014-01-21T23:48:13Z</dcterms:modified>
</cp:coreProperties>
</file>